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Lst>
  <p:notesMasterIdLst>
    <p:notesMasterId r:id="rId25"/>
  </p:notesMasterIdLst>
  <p:handoutMasterIdLst>
    <p:handoutMasterId r:id="rId26"/>
  </p:handoutMasterIdLst>
  <p:sldIdLst>
    <p:sldId id="257" r:id="rId2"/>
    <p:sldId id="433" r:id="rId3"/>
    <p:sldId id="450" r:id="rId4"/>
    <p:sldId id="536" r:id="rId5"/>
    <p:sldId id="523" r:id="rId6"/>
    <p:sldId id="286" r:id="rId7"/>
    <p:sldId id="528" r:id="rId8"/>
    <p:sldId id="530" r:id="rId9"/>
    <p:sldId id="525" r:id="rId10"/>
    <p:sldId id="526" r:id="rId11"/>
    <p:sldId id="527" r:id="rId12"/>
    <p:sldId id="452" r:id="rId13"/>
    <p:sldId id="531" r:id="rId14"/>
    <p:sldId id="537" r:id="rId15"/>
    <p:sldId id="532" r:id="rId16"/>
    <p:sldId id="453" r:id="rId17"/>
    <p:sldId id="274" r:id="rId18"/>
    <p:sldId id="275" r:id="rId19"/>
    <p:sldId id="276" r:id="rId20"/>
    <p:sldId id="533" r:id="rId21"/>
    <p:sldId id="454" r:id="rId22"/>
    <p:sldId id="534" r:id="rId23"/>
    <p:sldId id="535" r:id="rId24"/>
  </p:sldIdLst>
  <p:sldSz cx="12192000" cy="6858000"/>
  <p:notesSz cx="6858000" cy="9144000"/>
  <p:custDataLst>
    <p:tags r:id="rId27"/>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a Drimmel" initials="CD" lastIdx="3" clrIdx="0">
    <p:extLst>
      <p:ext uri="{19B8F6BF-5375-455C-9EA6-DF929625EA0E}">
        <p15:presenceInfo xmlns:p15="http://schemas.microsoft.com/office/powerpoint/2012/main" userId="c022c9616c43c9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A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07" autoAdjust="0"/>
    <p:restoredTop sz="77203" autoAdjust="0"/>
  </p:normalViewPr>
  <p:slideViewPr>
    <p:cSldViewPr snapToGrid="0" showGuides="1">
      <p:cViewPr varScale="1">
        <p:scale>
          <a:sx n="94" d="100"/>
          <a:sy n="94" d="100"/>
        </p:scale>
        <p:origin x="1392" y="90"/>
      </p:cViewPr>
      <p:guideLst>
        <p:guide pos="3840"/>
        <p:guide orient="horz" pos="2160"/>
      </p:guideLst>
    </p:cSldViewPr>
  </p:slideViewPr>
  <p:notesTextViewPr>
    <p:cViewPr>
      <p:scale>
        <a:sx n="100" d="100"/>
        <a:sy n="100" d="100"/>
      </p:scale>
      <p:origin x="0" y="0"/>
    </p:cViewPr>
  </p:notesTextViewPr>
  <p:notesViewPr>
    <p:cSldViewPr snapToGrid="0" showGuides="1">
      <p:cViewPr varScale="1">
        <p:scale>
          <a:sx n="94" d="100"/>
          <a:sy n="94" d="100"/>
        </p:scale>
        <p:origin x="360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64D662-6B32-41D5-8E1A-96A9B6FAE509}" type="datetimeFigureOut">
              <a:rPr lang="de-AT" smtClean="0"/>
              <a:t>23.05.2024</a:t>
            </a:fld>
            <a:endParaRPr lang="de-AT"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55DAD7-9648-4334-9973-3F53D86295A5}" type="slidenum">
              <a:rPr lang="de-AT" smtClean="0"/>
              <a:t>‹Nr.›</a:t>
            </a:fld>
            <a:endParaRPr lang="de-AT" dirty="0"/>
          </a:p>
        </p:txBody>
      </p:sp>
    </p:spTree>
    <p:extLst>
      <p:ext uri="{BB962C8B-B14F-4D97-AF65-F5344CB8AC3E}">
        <p14:creationId xmlns:p14="http://schemas.microsoft.com/office/powerpoint/2010/main" val="1503843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BCA5CE-CF9B-49B4-9F54-EA4676D5EF6F}" type="datetimeFigureOut">
              <a:rPr lang="de-AT" smtClean="0"/>
              <a:t>23.05.2024</a:t>
            </a:fld>
            <a:endParaRPr lang="de-AT"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AT" dirty="0"/>
              <a:t>Formatvorlagen des Textmasters bearbeiten</a:t>
            </a:r>
          </a:p>
          <a:p>
            <a:pPr lvl="1"/>
            <a:r>
              <a:rPr lang="de-AT" dirty="0"/>
              <a:t>Zweite Ebene</a:t>
            </a:r>
          </a:p>
          <a:p>
            <a:pPr lvl="2"/>
            <a:r>
              <a:rPr lang="de-AT" dirty="0"/>
              <a:t>Dritte Ebene</a:t>
            </a:r>
          </a:p>
          <a:p>
            <a:pPr lvl="3"/>
            <a:r>
              <a:rPr lang="de-AT" dirty="0"/>
              <a:t>Vierte Ebene</a:t>
            </a:r>
          </a:p>
          <a:p>
            <a:pPr lvl="4"/>
            <a:r>
              <a:rPr lang="de-AT"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3593F-2752-4925-959E-BC626CD185A1}" type="slidenum">
              <a:rPr lang="de-AT" smtClean="0"/>
              <a:t>‹Nr.›</a:t>
            </a:fld>
            <a:endParaRPr lang="de-AT" dirty="0"/>
          </a:p>
        </p:txBody>
      </p:sp>
    </p:spTree>
    <p:extLst>
      <p:ext uri="{BB962C8B-B14F-4D97-AF65-F5344CB8AC3E}">
        <p14:creationId xmlns:p14="http://schemas.microsoft.com/office/powerpoint/2010/main" val="2912824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C53593F-2752-4925-959E-BC626CD185A1}" type="slidenum">
              <a:rPr lang="de-AT" smtClean="0"/>
              <a:t>1</a:t>
            </a:fld>
            <a:endParaRPr lang="de-AT" dirty="0"/>
          </a:p>
        </p:txBody>
      </p:sp>
    </p:spTree>
    <p:extLst>
      <p:ext uri="{BB962C8B-B14F-4D97-AF65-F5344CB8AC3E}">
        <p14:creationId xmlns:p14="http://schemas.microsoft.com/office/powerpoint/2010/main" val="1602190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C53593F-2752-4925-959E-BC626CD185A1}" type="slidenum">
              <a:rPr lang="de-AT" smtClean="0"/>
              <a:t>23</a:t>
            </a:fld>
            <a:endParaRPr lang="de-AT" dirty="0"/>
          </a:p>
        </p:txBody>
      </p:sp>
    </p:spTree>
    <p:extLst>
      <p:ext uri="{BB962C8B-B14F-4D97-AF65-F5344CB8AC3E}">
        <p14:creationId xmlns:p14="http://schemas.microsoft.com/office/powerpoint/2010/main" val="2216071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9" name="Bildplatzhalter 8"/>
          <p:cNvSpPr>
            <a:spLocks noGrp="1"/>
          </p:cNvSpPr>
          <p:nvPr>
            <p:ph type="pic" sz="quarter" idx="13"/>
          </p:nvPr>
        </p:nvSpPr>
        <p:spPr bwMode="auto">
          <a:xfrm>
            <a:off x="0" y="2723950"/>
            <a:ext cx="12204000" cy="4140000"/>
          </a:xfrm>
        </p:spPr>
        <p:txBody>
          <a:bodyPr/>
          <a:lstStyle>
            <a:lvl1pPr marL="0" indent="0">
              <a:buNone/>
              <a:defRPr/>
            </a:lvl1pPr>
          </a:lstStyle>
          <a:p>
            <a:r>
              <a:rPr lang="de-DE"/>
              <a:t>Bild durch Klicken auf Symbol hinzufügen</a:t>
            </a:r>
            <a:endParaRPr lang="de-AT" dirty="0"/>
          </a:p>
        </p:txBody>
      </p:sp>
      <p:sp>
        <p:nvSpPr>
          <p:cNvPr id="10" name="Rechteck 9"/>
          <p:cNvSpPr/>
          <p:nvPr/>
        </p:nvSpPr>
        <p:spPr bwMode="ltGray">
          <a:xfrm>
            <a:off x="0" y="1376413"/>
            <a:ext cx="12192000" cy="13475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 name="Titel 1"/>
          <p:cNvSpPr>
            <a:spLocks noGrp="1"/>
          </p:cNvSpPr>
          <p:nvPr>
            <p:ph type="ctrTitle"/>
          </p:nvPr>
        </p:nvSpPr>
        <p:spPr bwMode="white">
          <a:xfrm>
            <a:off x="407988" y="1549666"/>
            <a:ext cx="11376024" cy="612759"/>
          </a:xfrm>
        </p:spPr>
        <p:txBody>
          <a:bodyPr anchor="b">
            <a:noAutofit/>
          </a:bodyPr>
          <a:lstStyle>
            <a:lvl1pPr algn="l">
              <a:defRPr sz="3200">
                <a:solidFill>
                  <a:schemeClr val="bg1"/>
                </a:solidFill>
              </a:defRPr>
            </a:lvl1pPr>
          </a:lstStyle>
          <a:p>
            <a:r>
              <a:rPr lang="de-DE"/>
              <a:t>Mastertitelformat bearbeiten</a:t>
            </a:r>
            <a:endParaRPr lang="de-AT" dirty="0"/>
          </a:p>
        </p:txBody>
      </p:sp>
      <p:sp>
        <p:nvSpPr>
          <p:cNvPr id="3" name="Untertitel 2"/>
          <p:cNvSpPr>
            <a:spLocks noGrp="1"/>
          </p:cNvSpPr>
          <p:nvPr>
            <p:ph type="subTitle" idx="1"/>
          </p:nvPr>
        </p:nvSpPr>
        <p:spPr bwMode="white">
          <a:xfrm>
            <a:off x="407987" y="2257760"/>
            <a:ext cx="11376025" cy="293470"/>
          </a:xfrm>
        </p:spPr>
        <p:txBody>
          <a:bodyPr>
            <a:noAutofit/>
          </a:bodyPr>
          <a:lstStyle>
            <a:lvl1pPr marL="0" indent="0" algn="l">
              <a:buNone/>
              <a:defRPr sz="1800">
                <a:solidFill>
                  <a:schemeClr val="bg1"/>
                </a:solidFill>
                <a:latin typeface="Source Sans Pro Semibold" panose="020B06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dirty="0"/>
          </a:p>
        </p:txBody>
      </p:sp>
    </p:spTree>
    <p:extLst>
      <p:ext uri="{BB962C8B-B14F-4D97-AF65-F5344CB8AC3E}">
        <p14:creationId xmlns:p14="http://schemas.microsoft.com/office/powerpoint/2010/main" val="28403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dirty="0"/>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7" name="Datumsplatzhalter 6"/>
          <p:cNvSpPr>
            <a:spLocks noGrp="1"/>
          </p:cNvSpPr>
          <p:nvPr>
            <p:ph type="dt" sz="half" idx="10"/>
          </p:nvPr>
        </p:nvSpPr>
        <p:spPr/>
        <p:txBody>
          <a:bodyPr/>
          <a:lstStyle/>
          <a:p>
            <a:r>
              <a:rPr lang="de-DE"/>
              <a:t>3.2.2022</a:t>
            </a:r>
            <a:endParaRPr lang="de-AT" dirty="0"/>
          </a:p>
        </p:txBody>
      </p:sp>
      <p:sp>
        <p:nvSpPr>
          <p:cNvPr id="8" name="Fußzeilenplatzhalter 7"/>
          <p:cNvSpPr>
            <a:spLocks noGrp="1"/>
          </p:cNvSpPr>
          <p:nvPr>
            <p:ph type="ftr" sz="quarter" idx="11"/>
          </p:nvPr>
        </p:nvSpPr>
        <p:spPr/>
        <p:txBody>
          <a:bodyPr/>
          <a:lstStyle/>
          <a:p>
            <a:r>
              <a:rPr lang="de-DE"/>
              <a:t>VO Einführung in die Kath. Theologie II | Regina Polak &amp; Florian Mayrhofer</a:t>
            </a:r>
            <a:endParaRPr lang="de-AT" dirty="0"/>
          </a:p>
        </p:txBody>
      </p:sp>
      <p:sp>
        <p:nvSpPr>
          <p:cNvPr id="9" name="Foliennummernplatzhalter 8"/>
          <p:cNvSpPr>
            <a:spLocks noGrp="1"/>
          </p:cNvSpPr>
          <p:nvPr>
            <p:ph type="sldNum" sz="quarter" idx="12"/>
          </p:nvPr>
        </p:nvSpPr>
        <p:spPr/>
        <p:txBody>
          <a:bodyPr/>
          <a:lstStyle/>
          <a:p>
            <a:r>
              <a:rPr lang="de-AT"/>
              <a:t>Seite </a:t>
            </a:r>
            <a:fld id="{05A5AE1F-4813-4D0A-B870-8FB3219A4125}" type="slidenum">
              <a:rPr lang="de-AT" smtClean="0"/>
              <a:pPr/>
              <a:t>‹Nr.›</a:t>
            </a:fld>
            <a:endParaRPr lang="de-AT" dirty="0"/>
          </a:p>
        </p:txBody>
      </p:sp>
    </p:spTree>
    <p:extLst>
      <p:ext uri="{BB962C8B-B14F-4D97-AF65-F5344CB8AC3E}">
        <p14:creationId xmlns:p14="http://schemas.microsoft.com/office/powerpoint/2010/main" val="3129152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folie ohne Bild">
    <p:spTree>
      <p:nvGrpSpPr>
        <p:cNvPr id="1" name=""/>
        <p:cNvGrpSpPr/>
        <p:nvPr/>
      </p:nvGrpSpPr>
      <p:grpSpPr>
        <a:xfrm>
          <a:off x="0" y="0"/>
          <a:ext cx="0" cy="0"/>
          <a:chOff x="0" y="0"/>
          <a:chExt cx="0" cy="0"/>
        </a:xfrm>
      </p:grpSpPr>
      <p:sp>
        <p:nvSpPr>
          <p:cNvPr id="2" name="Titel 1"/>
          <p:cNvSpPr>
            <a:spLocks noGrp="1"/>
          </p:cNvSpPr>
          <p:nvPr>
            <p:ph type="ctrTitle"/>
          </p:nvPr>
        </p:nvSpPr>
        <p:spPr bwMode="black">
          <a:xfrm>
            <a:off x="407988" y="3429000"/>
            <a:ext cx="11376024" cy="1783649"/>
          </a:xfrm>
        </p:spPr>
        <p:txBody>
          <a:bodyPr anchor="b">
            <a:noAutofit/>
          </a:bodyPr>
          <a:lstStyle>
            <a:lvl1pPr algn="l">
              <a:defRPr sz="3200">
                <a:solidFill>
                  <a:schemeClr val="accent1"/>
                </a:solidFill>
              </a:defRPr>
            </a:lvl1pPr>
          </a:lstStyle>
          <a:p>
            <a:r>
              <a:rPr lang="de-DE"/>
              <a:t>Mastertitelformat bearbeiten</a:t>
            </a:r>
            <a:endParaRPr lang="de-AT" dirty="0"/>
          </a:p>
        </p:txBody>
      </p:sp>
      <p:sp>
        <p:nvSpPr>
          <p:cNvPr id="3" name="Untertitel 2"/>
          <p:cNvSpPr>
            <a:spLocks noGrp="1"/>
          </p:cNvSpPr>
          <p:nvPr>
            <p:ph type="subTitle" idx="1"/>
          </p:nvPr>
        </p:nvSpPr>
        <p:spPr bwMode="black">
          <a:xfrm>
            <a:off x="407987" y="5318144"/>
            <a:ext cx="11376025" cy="631806"/>
          </a:xfrm>
        </p:spPr>
        <p:txBody>
          <a:bodyPr>
            <a:noAutofit/>
          </a:bodyPr>
          <a:lstStyle>
            <a:lvl1pPr marL="0" indent="0" algn="l">
              <a:buNone/>
              <a:defRPr sz="18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dirty="0"/>
          </a:p>
        </p:txBody>
      </p:sp>
      <p:cxnSp>
        <p:nvCxnSpPr>
          <p:cNvPr id="8" name="Gerader Verbinder 7"/>
          <p:cNvCxnSpPr/>
          <p:nvPr/>
        </p:nvCxnSpPr>
        <p:spPr>
          <a:xfrm>
            <a:off x="407987" y="6165850"/>
            <a:ext cx="11376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Gerader Verbinder 4"/>
          <p:cNvCxnSpPr/>
          <p:nvPr userDrawn="1"/>
        </p:nvCxnSpPr>
        <p:spPr>
          <a:xfrm>
            <a:off x="407987" y="6165850"/>
            <a:ext cx="11376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6129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und Inhalt breit">
    <p:spTree>
      <p:nvGrpSpPr>
        <p:cNvPr id="1" name=""/>
        <p:cNvGrpSpPr/>
        <p:nvPr/>
      </p:nvGrpSpPr>
      <p:grpSpPr>
        <a:xfrm>
          <a:off x="0" y="0"/>
          <a:ext cx="0" cy="0"/>
          <a:chOff x="0" y="0"/>
          <a:chExt cx="0" cy="0"/>
        </a:xfrm>
      </p:grpSpPr>
      <p:sp>
        <p:nvSpPr>
          <p:cNvPr id="3" name="Inhaltsplatzhalter 2"/>
          <p:cNvSpPr>
            <a:spLocks noGrp="1"/>
          </p:cNvSpPr>
          <p:nvPr>
            <p:ph idx="1"/>
          </p:nvPr>
        </p:nvSpPr>
        <p:spPr>
          <a:xfrm>
            <a:off x="407987" y="2276475"/>
            <a:ext cx="11376026" cy="3672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7" name="Datumsplatzhalter 6"/>
          <p:cNvSpPr>
            <a:spLocks noGrp="1"/>
          </p:cNvSpPr>
          <p:nvPr>
            <p:ph type="dt" sz="half" idx="10"/>
          </p:nvPr>
        </p:nvSpPr>
        <p:spPr/>
        <p:txBody>
          <a:bodyPr/>
          <a:lstStyle>
            <a:lvl1pPr>
              <a:defRPr sz="1050"/>
            </a:lvl1pPr>
          </a:lstStyle>
          <a:p>
            <a:r>
              <a:rPr lang="de-DE"/>
              <a:t>3.2.2022</a:t>
            </a:r>
            <a:endParaRPr lang="de-AT" dirty="0"/>
          </a:p>
        </p:txBody>
      </p:sp>
      <p:sp>
        <p:nvSpPr>
          <p:cNvPr id="8" name="Fußzeilenplatzhalter 7"/>
          <p:cNvSpPr>
            <a:spLocks noGrp="1"/>
          </p:cNvSpPr>
          <p:nvPr>
            <p:ph type="ftr" sz="quarter" idx="11"/>
          </p:nvPr>
        </p:nvSpPr>
        <p:spPr/>
        <p:txBody>
          <a:bodyPr/>
          <a:lstStyle/>
          <a:p>
            <a:r>
              <a:rPr lang="de-DE"/>
              <a:t>VO Einführung in die Kath. Theologie II | Regina Polak &amp; Florian Mayrhofer</a:t>
            </a:r>
            <a:endParaRPr lang="de-AT" dirty="0"/>
          </a:p>
        </p:txBody>
      </p:sp>
      <p:sp>
        <p:nvSpPr>
          <p:cNvPr id="9" name="Foliennummernplatzhalter 8"/>
          <p:cNvSpPr>
            <a:spLocks noGrp="1"/>
          </p:cNvSpPr>
          <p:nvPr>
            <p:ph type="sldNum" sz="quarter" idx="12"/>
          </p:nvPr>
        </p:nvSpPr>
        <p:spPr/>
        <p:txBody>
          <a:bodyPr/>
          <a:lstStyle/>
          <a:p>
            <a:r>
              <a:rPr lang="de-AT"/>
              <a:t>Seite </a:t>
            </a:r>
            <a:fld id="{05A5AE1F-4813-4D0A-B870-8FB3219A4125}" type="slidenum">
              <a:rPr lang="de-AT" smtClean="0"/>
              <a:pPr/>
              <a:t>‹Nr.›</a:t>
            </a:fld>
            <a:endParaRPr lang="de-AT" dirty="0"/>
          </a:p>
        </p:txBody>
      </p:sp>
      <p:sp>
        <p:nvSpPr>
          <p:cNvPr id="2" name="Titel 1"/>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137331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8" name="Untertitel 2"/>
          <p:cNvSpPr>
            <a:spLocks noGrp="1"/>
          </p:cNvSpPr>
          <p:nvPr>
            <p:ph type="subTitle" idx="1"/>
          </p:nvPr>
        </p:nvSpPr>
        <p:spPr>
          <a:xfrm>
            <a:off x="407987" y="2199450"/>
            <a:ext cx="11376025" cy="293470"/>
          </a:xfrm>
        </p:spPr>
        <p:txBody>
          <a:bodyPr>
            <a:noAutofit/>
          </a:bodyPr>
          <a:lstStyle>
            <a:lvl1pPr marL="0" indent="0" algn="l">
              <a:buNone/>
              <a:defRPr sz="16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dirty="0"/>
          </a:p>
        </p:txBody>
      </p:sp>
      <p:sp>
        <p:nvSpPr>
          <p:cNvPr id="9" name="Bildplatzhalter 8"/>
          <p:cNvSpPr>
            <a:spLocks noGrp="1"/>
          </p:cNvSpPr>
          <p:nvPr>
            <p:ph type="pic" sz="quarter" idx="13"/>
          </p:nvPr>
        </p:nvSpPr>
        <p:spPr>
          <a:xfrm>
            <a:off x="0" y="2719551"/>
            <a:ext cx="12204000" cy="4140000"/>
          </a:xfrm>
        </p:spPr>
        <p:txBody>
          <a:bodyPr/>
          <a:lstStyle>
            <a:lvl1pPr marL="0" indent="0">
              <a:buNone/>
              <a:defRPr/>
            </a:lvl1pPr>
          </a:lstStyle>
          <a:p>
            <a:r>
              <a:rPr lang="de-DE"/>
              <a:t>Bild durch Klicken auf Symbol hinzufügen</a:t>
            </a:r>
            <a:endParaRPr lang="de-AT" dirty="0"/>
          </a:p>
        </p:txBody>
      </p:sp>
      <p:sp>
        <p:nvSpPr>
          <p:cNvPr id="2" name="Titel 1"/>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1709109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über-  schrift ohne Bild">
    <p:spTree>
      <p:nvGrpSpPr>
        <p:cNvPr id="1" name=""/>
        <p:cNvGrpSpPr/>
        <p:nvPr/>
      </p:nvGrpSpPr>
      <p:grpSpPr>
        <a:xfrm>
          <a:off x="0" y="0"/>
          <a:ext cx="0" cy="0"/>
          <a:chOff x="0" y="0"/>
          <a:chExt cx="0" cy="0"/>
        </a:xfrm>
      </p:grpSpPr>
      <p:sp>
        <p:nvSpPr>
          <p:cNvPr id="2" name="Titel 1"/>
          <p:cNvSpPr>
            <a:spLocks noGrp="1"/>
          </p:cNvSpPr>
          <p:nvPr>
            <p:ph type="ctrTitle"/>
          </p:nvPr>
        </p:nvSpPr>
        <p:spPr bwMode="black">
          <a:xfrm>
            <a:off x="407988" y="3840480"/>
            <a:ext cx="11376024" cy="1372169"/>
          </a:xfrm>
        </p:spPr>
        <p:txBody>
          <a:bodyPr anchor="b">
            <a:noAutofit/>
          </a:bodyPr>
          <a:lstStyle>
            <a:lvl1pPr algn="l">
              <a:defRPr sz="2800">
                <a:solidFill>
                  <a:schemeClr val="accent1"/>
                </a:solidFill>
              </a:defRPr>
            </a:lvl1pPr>
          </a:lstStyle>
          <a:p>
            <a:r>
              <a:rPr lang="de-DE"/>
              <a:t>Mastertitelformat bearbeiten</a:t>
            </a:r>
            <a:endParaRPr lang="de-AT" dirty="0"/>
          </a:p>
        </p:txBody>
      </p:sp>
      <p:sp>
        <p:nvSpPr>
          <p:cNvPr id="3" name="Untertitel 2"/>
          <p:cNvSpPr>
            <a:spLocks noGrp="1"/>
          </p:cNvSpPr>
          <p:nvPr>
            <p:ph type="subTitle" idx="1"/>
          </p:nvPr>
        </p:nvSpPr>
        <p:spPr bwMode="black">
          <a:xfrm>
            <a:off x="407987" y="5318144"/>
            <a:ext cx="11376025" cy="293470"/>
          </a:xfrm>
        </p:spPr>
        <p:txBody>
          <a:bodyPr>
            <a:noAutofit/>
          </a:bodyPr>
          <a:lstStyle>
            <a:lvl1pPr marL="0" indent="0" algn="l">
              <a:buNone/>
              <a:defRPr sz="16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dirty="0"/>
          </a:p>
        </p:txBody>
      </p:sp>
      <p:cxnSp>
        <p:nvCxnSpPr>
          <p:cNvPr id="8" name="Gerader Verbinder 7"/>
          <p:cNvCxnSpPr/>
          <p:nvPr/>
        </p:nvCxnSpPr>
        <p:spPr>
          <a:xfrm>
            <a:off x="407987" y="6165850"/>
            <a:ext cx="11376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Gerader Verbinder 4"/>
          <p:cNvCxnSpPr/>
          <p:nvPr userDrawn="1"/>
        </p:nvCxnSpPr>
        <p:spPr>
          <a:xfrm>
            <a:off x="407987" y="6165850"/>
            <a:ext cx="11376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358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07988" y="2276475"/>
            <a:ext cx="5543633" cy="36734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4" name="Inhaltsplatzhalter 3"/>
          <p:cNvSpPr>
            <a:spLocks noGrp="1"/>
          </p:cNvSpPr>
          <p:nvPr>
            <p:ph sz="half" idx="2"/>
          </p:nvPr>
        </p:nvSpPr>
        <p:spPr>
          <a:xfrm>
            <a:off x="6240379" y="2276475"/>
            <a:ext cx="5543633" cy="36734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10" name="Datumsplatzhalter 9"/>
          <p:cNvSpPr>
            <a:spLocks noGrp="1"/>
          </p:cNvSpPr>
          <p:nvPr>
            <p:ph type="dt" sz="half" idx="10"/>
          </p:nvPr>
        </p:nvSpPr>
        <p:spPr/>
        <p:txBody>
          <a:bodyPr/>
          <a:lstStyle/>
          <a:p>
            <a:r>
              <a:rPr lang="de-DE"/>
              <a:t>3.2.2022</a:t>
            </a:r>
            <a:endParaRPr lang="de-AT" dirty="0"/>
          </a:p>
        </p:txBody>
      </p:sp>
      <p:sp>
        <p:nvSpPr>
          <p:cNvPr id="11" name="Fußzeilenplatzhalter 10"/>
          <p:cNvSpPr>
            <a:spLocks noGrp="1"/>
          </p:cNvSpPr>
          <p:nvPr>
            <p:ph type="ftr" sz="quarter" idx="11"/>
          </p:nvPr>
        </p:nvSpPr>
        <p:spPr/>
        <p:txBody>
          <a:bodyPr/>
          <a:lstStyle/>
          <a:p>
            <a:r>
              <a:rPr lang="de-DE"/>
              <a:t>VO Einführung in die Kath. Theologie II | Regina Polak &amp; Florian Mayrhofer</a:t>
            </a:r>
            <a:endParaRPr lang="de-AT" dirty="0"/>
          </a:p>
        </p:txBody>
      </p:sp>
      <p:sp>
        <p:nvSpPr>
          <p:cNvPr id="12" name="Foliennummernplatzhalter 11"/>
          <p:cNvSpPr>
            <a:spLocks noGrp="1"/>
          </p:cNvSpPr>
          <p:nvPr>
            <p:ph type="sldNum" sz="quarter" idx="12"/>
          </p:nvPr>
        </p:nvSpPr>
        <p:spPr/>
        <p:txBody>
          <a:bodyPr/>
          <a:lstStyle/>
          <a:p>
            <a:r>
              <a:rPr lang="de-AT"/>
              <a:t>Seite </a:t>
            </a:r>
            <a:fld id="{05A5AE1F-4813-4D0A-B870-8FB3219A4125}" type="slidenum">
              <a:rPr lang="de-AT" smtClean="0"/>
              <a:pPr/>
              <a:t>‹Nr.›</a:t>
            </a:fld>
            <a:endParaRPr lang="de-AT" dirty="0"/>
          </a:p>
        </p:txBody>
      </p:sp>
      <p:sp>
        <p:nvSpPr>
          <p:cNvPr id="5" name="Titel 4"/>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3603467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00753" y="2276475"/>
            <a:ext cx="5550868" cy="729372"/>
          </a:xfrm>
        </p:spPr>
        <p:txBody>
          <a:bodyPr anchor="b"/>
          <a:lstStyle>
            <a:lvl1pPr marL="0" indent="0">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00754" y="3185234"/>
            <a:ext cx="5550867" cy="2772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5" name="Textplatzhalter 4"/>
          <p:cNvSpPr>
            <a:spLocks noGrp="1"/>
          </p:cNvSpPr>
          <p:nvPr>
            <p:ph type="body" sz="quarter" idx="3"/>
          </p:nvPr>
        </p:nvSpPr>
        <p:spPr>
          <a:xfrm>
            <a:off x="6240378" y="2276475"/>
            <a:ext cx="5543633" cy="729372"/>
          </a:xfrm>
        </p:spPr>
        <p:txBody>
          <a:bodyPr anchor="b"/>
          <a:lstStyle>
            <a:lvl1pPr marL="0" indent="0">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240378" y="3185234"/>
            <a:ext cx="5543634" cy="2772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12" name="Datumsplatzhalter 11"/>
          <p:cNvSpPr>
            <a:spLocks noGrp="1"/>
          </p:cNvSpPr>
          <p:nvPr>
            <p:ph type="dt" sz="half" idx="10"/>
          </p:nvPr>
        </p:nvSpPr>
        <p:spPr/>
        <p:txBody>
          <a:bodyPr/>
          <a:lstStyle/>
          <a:p>
            <a:r>
              <a:rPr lang="de-DE"/>
              <a:t>3.2.2022</a:t>
            </a:r>
            <a:endParaRPr lang="de-AT" dirty="0"/>
          </a:p>
        </p:txBody>
      </p:sp>
      <p:sp>
        <p:nvSpPr>
          <p:cNvPr id="13" name="Fußzeilenplatzhalter 12"/>
          <p:cNvSpPr>
            <a:spLocks noGrp="1"/>
          </p:cNvSpPr>
          <p:nvPr>
            <p:ph type="ftr" sz="quarter" idx="11"/>
          </p:nvPr>
        </p:nvSpPr>
        <p:spPr/>
        <p:txBody>
          <a:bodyPr/>
          <a:lstStyle/>
          <a:p>
            <a:r>
              <a:rPr lang="de-DE"/>
              <a:t>VO Einführung in die Kath. Theologie II | Regina Polak &amp; Florian Mayrhofer</a:t>
            </a:r>
            <a:endParaRPr lang="de-AT" dirty="0"/>
          </a:p>
        </p:txBody>
      </p:sp>
      <p:sp>
        <p:nvSpPr>
          <p:cNvPr id="14" name="Foliennummernplatzhalter 13"/>
          <p:cNvSpPr>
            <a:spLocks noGrp="1"/>
          </p:cNvSpPr>
          <p:nvPr>
            <p:ph type="sldNum" sz="quarter" idx="12"/>
          </p:nvPr>
        </p:nvSpPr>
        <p:spPr/>
        <p:txBody>
          <a:bodyPr/>
          <a:lstStyle/>
          <a:p>
            <a:r>
              <a:rPr lang="de-AT"/>
              <a:t>Seite </a:t>
            </a:r>
            <a:fld id="{05A5AE1F-4813-4D0A-B870-8FB3219A4125}" type="slidenum">
              <a:rPr lang="de-AT" smtClean="0"/>
              <a:pPr/>
              <a:t>‹Nr.›</a:t>
            </a:fld>
            <a:endParaRPr lang="de-AT" dirty="0"/>
          </a:p>
        </p:txBody>
      </p:sp>
      <p:sp>
        <p:nvSpPr>
          <p:cNvPr id="7" name="Titel 6"/>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1541487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Text klein">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07988" y="2276475"/>
            <a:ext cx="5688000" cy="3433661"/>
          </a:xfrm>
        </p:spPr>
        <p:txBody>
          <a:bodyPr>
            <a:noAutofit/>
          </a:bodyPr>
          <a:lstStyle>
            <a:lvl1pPr>
              <a:defRPr sz="1800">
                <a:latin typeface="Source Sans Pro" panose="020B0503030403020204" pitchFamily="34" charset="0"/>
              </a:defRPr>
            </a:lvl1pPr>
            <a:lvl2pPr>
              <a:defRPr sz="1800">
                <a:latin typeface="Source Sans Pro" panose="020B0503030403020204" pitchFamily="34" charset="0"/>
              </a:defRPr>
            </a:lvl2pPr>
            <a:lvl3pPr>
              <a:defRPr sz="1800">
                <a:latin typeface="Source Sans Pro" panose="020B0503030403020204" pitchFamily="34" charset="0"/>
              </a:defRPr>
            </a:lvl3pPr>
            <a:lvl4pPr>
              <a:defRPr sz="1800">
                <a:latin typeface="Source Sans Pro" panose="020B0503030403020204" pitchFamily="34" charset="0"/>
              </a:defRPr>
            </a:lvl4pPr>
            <a:lvl5pPr>
              <a:defRPr sz="1800">
                <a:latin typeface="Source Sans Pro" panose="020B0503030403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4" name="Inhaltsplatzhalter 3"/>
          <p:cNvSpPr>
            <a:spLocks noGrp="1"/>
          </p:cNvSpPr>
          <p:nvPr>
            <p:ph sz="half" idx="2"/>
          </p:nvPr>
        </p:nvSpPr>
        <p:spPr>
          <a:xfrm>
            <a:off x="6384759" y="2276475"/>
            <a:ext cx="5399254" cy="3433661"/>
          </a:xfrm>
        </p:spPr>
        <p:txBody>
          <a:bodyPr>
            <a:noAutofit/>
          </a:bodyPr>
          <a:lstStyle>
            <a:lvl1pPr>
              <a:defRPr sz="1800">
                <a:latin typeface="Source Sans Pro" panose="020B0503030403020204" pitchFamily="34" charset="0"/>
              </a:defRPr>
            </a:lvl1pPr>
            <a:lvl2pPr>
              <a:defRPr sz="1800">
                <a:latin typeface="Source Sans Pro" panose="020B0503030403020204" pitchFamily="34" charset="0"/>
              </a:defRPr>
            </a:lvl2pPr>
            <a:lvl3pPr>
              <a:defRPr sz="1800">
                <a:latin typeface="Source Sans Pro" panose="020B0503030403020204" pitchFamily="34" charset="0"/>
              </a:defRPr>
            </a:lvl3pPr>
            <a:lvl4pPr>
              <a:defRPr sz="1800">
                <a:latin typeface="Source Sans Pro" panose="020B0503030403020204" pitchFamily="34" charset="0"/>
              </a:defRPr>
            </a:lvl4pPr>
            <a:lvl5pPr>
              <a:defRPr sz="1800">
                <a:latin typeface="Source Sans Pro" panose="020B0503030403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11" name="Datumsplatzhalter 10"/>
          <p:cNvSpPr>
            <a:spLocks noGrp="1"/>
          </p:cNvSpPr>
          <p:nvPr>
            <p:ph type="dt" sz="half" idx="10"/>
          </p:nvPr>
        </p:nvSpPr>
        <p:spPr/>
        <p:txBody>
          <a:bodyPr/>
          <a:lstStyle/>
          <a:p>
            <a:r>
              <a:rPr lang="de-DE"/>
              <a:t>3.2.2022</a:t>
            </a:r>
            <a:endParaRPr lang="de-AT" dirty="0"/>
          </a:p>
        </p:txBody>
      </p:sp>
      <p:sp>
        <p:nvSpPr>
          <p:cNvPr id="12" name="Fußzeilenplatzhalter 11"/>
          <p:cNvSpPr>
            <a:spLocks noGrp="1"/>
          </p:cNvSpPr>
          <p:nvPr>
            <p:ph type="ftr" sz="quarter" idx="11"/>
          </p:nvPr>
        </p:nvSpPr>
        <p:spPr/>
        <p:txBody>
          <a:bodyPr/>
          <a:lstStyle/>
          <a:p>
            <a:r>
              <a:rPr lang="de-DE"/>
              <a:t>VO Einführung in die Kath. Theologie II | Regina Polak &amp; Florian Mayrhofer</a:t>
            </a:r>
            <a:endParaRPr lang="de-AT" dirty="0"/>
          </a:p>
        </p:txBody>
      </p:sp>
      <p:sp>
        <p:nvSpPr>
          <p:cNvPr id="13" name="Foliennummernplatzhalter 12"/>
          <p:cNvSpPr>
            <a:spLocks noGrp="1"/>
          </p:cNvSpPr>
          <p:nvPr>
            <p:ph type="sldNum" sz="quarter" idx="12"/>
          </p:nvPr>
        </p:nvSpPr>
        <p:spPr/>
        <p:txBody>
          <a:bodyPr/>
          <a:lstStyle/>
          <a:p>
            <a:r>
              <a:rPr lang="de-AT"/>
              <a:t>Seite </a:t>
            </a:r>
            <a:fld id="{05A5AE1F-4813-4D0A-B870-8FB3219A4125}" type="slidenum">
              <a:rPr lang="de-AT" smtClean="0"/>
              <a:pPr/>
              <a:t>‹Nr.›</a:t>
            </a:fld>
            <a:endParaRPr lang="de-AT" dirty="0"/>
          </a:p>
        </p:txBody>
      </p:sp>
      <p:sp>
        <p:nvSpPr>
          <p:cNvPr id="5" name="Titel 4"/>
          <p:cNvSpPr>
            <a:spLocks noGrp="1"/>
          </p:cNvSpPr>
          <p:nvPr>
            <p:ph type="title"/>
          </p:nvPr>
        </p:nvSpPr>
        <p:spPr/>
        <p:txBody>
          <a:bodyPr/>
          <a:lstStyle/>
          <a:p>
            <a:r>
              <a:rPr lang="de-DE"/>
              <a:t>Mastertitelformat bearbeiten</a:t>
            </a:r>
            <a:endParaRPr lang="de-AT" dirty="0"/>
          </a:p>
        </p:txBody>
      </p:sp>
      <p:sp>
        <p:nvSpPr>
          <p:cNvPr id="9" name="Textplatzhalter 2"/>
          <p:cNvSpPr>
            <a:spLocks noGrp="1"/>
          </p:cNvSpPr>
          <p:nvPr>
            <p:ph type="body" sz="quarter" idx="19" hasCustomPrompt="1"/>
          </p:nvPr>
        </p:nvSpPr>
        <p:spPr>
          <a:xfrm>
            <a:off x="407988" y="5820569"/>
            <a:ext cx="4395787"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10" name="Textplatzhalter 2"/>
          <p:cNvSpPr>
            <a:spLocks noGrp="1"/>
          </p:cNvSpPr>
          <p:nvPr>
            <p:ph type="body" sz="quarter" idx="20" hasCustomPrompt="1"/>
          </p:nvPr>
        </p:nvSpPr>
        <p:spPr>
          <a:xfrm>
            <a:off x="6384759" y="5820569"/>
            <a:ext cx="4395787"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Tree>
    <p:extLst>
      <p:ext uri="{BB962C8B-B14F-4D97-AF65-F5344CB8AC3E}">
        <p14:creationId xmlns:p14="http://schemas.microsoft.com/office/powerpoint/2010/main" val="2530870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halt mit Bild rechts">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07988" y="2276475"/>
            <a:ext cx="6680182" cy="36734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8" name="Bildplatzhalter 9"/>
          <p:cNvSpPr>
            <a:spLocks noGrp="1"/>
          </p:cNvSpPr>
          <p:nvPr>
            <p:ph type="pic" sz="quarter" idx="13"/>
          </p:nvPr>
        </p:nvSpPr>
        <p:spPr>
          <a:xfrm>
            <a:off x="7388226" y="1557949"/>
            <a:ext cx="4392000" cy="4140000"/>
          </a:xfrm>
        </p:spPr>
        <p:txBody>
          <a:bodyPr/>
          <a:lstStyle>
            <a:lvl1pPr marL="0" indent="0">
              <a:buNone/>
              <a:defRPr/>
            </a:lvl1pPr>
          </a:lstStyle>
          <a:p>
            <a:r>
              <a:rPr lang="de-DE"/>
              <a:t>Bild durch Klicken auf Symbol hinzufügen</a:t>
            </a:r>
            <a:endParaRPr lang="de-AT" dirty="0"/>
          </a:p>
        </p:txBody>
      </p:sp>
      <p:sp>
        <p:nvSpPr>
          <p:cNvPr id="10" name="Datumsplatzhalter 9"/>
          <p:cNvSpPr>
            <a:spLocks noGrp="1"/>
          </p:cNvSpPr>
          <p:nvPr>
            <p:ph type="dt" sz="half" idx="14"/>
          </p:nvPr>
        </p:nvSpPr>
        <p:spPr/>
        <p:txBody>
          <a:bodyPr/>
          <a:lstStyle/>
          <a:p>
            <a:r>
              <a:rPr lang="de-DE"/>
              <a:t>3.2.2022</a:t>
            </a:r>
            <a:endParaRPr lang="de-AT" dirty="0"/>
          </a:p>
        </p:txBody>
      </p:sp>
      <p:sp>
        <p:nvSpPr>
          <p:cNvPr id="11" name="Fußzeilenplatzhalter 10"/>
          <p:cNvSpPr>
            <a:spLocks noGrp="1"/>
          </p:cNvSpPr>
          <p:nvPr>
            <p:ph type="ftr" sz="quarter" idx="15"/>
          </p:nvPr>
        </p:nvSpPr>
        <p:spPr/>
        <p:txBody>
          <a:bodyPr/>
          <a:lstStyle/>
          <a:p>
            <a:r>
              <a:rPr lang="de-DE"/>
              <a:t>VO Einführung in die Kath. Theologie II | Regina Polak &amp; Florian Mayrhofer</a:t>
            </a:r>
            <a:endParaRPr lang="de-AT" dirty="0"/>
          </a:p>
        </p:txBody>
      </p:sp>
      <p:sp>
        <p:nvSpPr>
          <p:cNvPr id="12" name="Foliennummernplatzhalter 11"/>
          <p:cNvSpPr>
            <a:spLocks noGrp="1"/>
          </p:cNvSpPr>
          <p:nvPr>
            <p:ph type="sldNum" sz="quarter" idx="16"/>
          </p:nvPr>
        </p:nvSpPr>
        <p:spPr/>
        <p:txBody>
          <a:bodyPr/>
          <a:lstStyle/>
          <a:p>
            <a:r>
              <a:rPr lang="de-AT"/>
              <a:t>Seite </a:t>
            </a:r>
            <a:fld id="{05A5AE1F-4813-4D0A-B870-8FB3219A4125}" type="slidenum">
              <a:rPr lang="de-AT" smtClean="0"/>
              <a:pPr/>
              <a:t>‹Nr.›</a:t>
            </a:fld>
            <a:endParaRPr lang="de-AT" dirty="0"/>
          </a:p>
        </p:txBody>
      </p:sp>
      <p:sp>
        <p:nvSpPr>
          <p:cNvPr id="9" name="Textplatzhalter 2"/>
          <p:cNvSpPr>
            <a:spLocks noGrp="1"/>
          </p:cNvSpPr>
          <p:nvPr>
            <p:ph type="body" sz="quarter" idx="19" hasCustomPrompt="1"/>
          </p:nvPr>
        </p:nvSpPr>
        <p:spPr>
          <a:xfrm>
            <a:off x="7388226" y="5820569"/>
            <a:ext cx="4395787"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2" name="Titel 1"/>
          <p:cNvSpPr>
            <a:spLocks noGrp="1"/>
          </p:cNvSpPr>
          <p:nvPr>
            <p:ph type="title"/>
          </p:nvPr>
        </p:nvSpPr>
        <p:spPr>
          <a:xfrm>
            <a:off x="407987" y="1332186"/>
            <a:ext cx="6680183" cy="820064"/>
          </a:xfrm>
        </p:spPr>
        <p:txBody>
          <a:bodyPr/>
          <a:lstStyle/>
          <a:p>
            <a:r>
              <a:rPr lang="de-DE"/>
              <a:t>Mastertitelformat bearbeiten</a:t>
            </a:r>
            <a:endParaRPr lang="de-AT" dirty="0"/>
          </a:p>
        </p:txBody>
      </p:sp>
    </p:spTree>
    <p:extLst>
      <p:ext uri="{BB962C8B-B14F-4D97-AF65-F5344CB8AC3E}">
        <p14:creationId xmlns:p14="http://schemas.microsoft.com/office/powerpoint/2010/main" val="508521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halt mit Bild links">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5091763" y="2276475"/>
            <a:ext cx="6692250" cy="3672000"/>
          </a:xfrm>
        </p:spPr>
        <p:txBody>
          <a:bodyPr>
            <a:noAutofit/>
          </a:bodyPr>
          <a:lstStyle>
            <a:lvl1pPr>
              <a:defRPr sz="2200">
                <a:latin typeface="+mn-lt"/>
              </a:defRPr>
            </a:lvl1pPr>
            <a:lvl2pPr>
              <a:defRPr sz="2000">
                <a:latin typeface="+mn-lt"/>
              </a:defRPr>
            </a:lvl2pPr>
            <a:lvl3pPr>
              <a:defRPr sz="1400"/>
            </a:lvl3pPr>
            <a:lvl4pPr>
              <a:defRPr sz="1400"/>
            </a:lvl4pPr>
            <a:lvl5pPr>
              <a:defRPr sz="1400"/>
            </a:lvl5pPr>
          </a:lstStyle>
          <a:p>
            <a:pPr lvl="0"/>
            <a:r>
              <a:rPr lang="de-DE"/>
              <a:t>Mastertextformat bearbeiten</a:t>
            </a:r>
          </a:p>
          <a:p>
            <a:pPr lvl="1"/>
            <a:r>
              <a:rPr lang="de-DE"/>
              <a:t>Zweite Ebene</a:t>
            </a:r>
          </a:p>
        </p:txBody>
      </p:sp>
      <p:sp>
        <p:nvSpPr>
          <p:cNvPr id="10" name="Bildplatzhalter 9"/>
          <p:cNvSpPr>
            <a:spLocks noGrp="1"/>
          </p:cNvSpPr>
          <p:nvPr>
            <p:ph type="pic" sz="quarter" idx="13"/>
          </p:nvPr>
        </p:nvSpPr>
        <p:spPr>
          <a:xfrm>
            <a:off x="407988" y="1557950"/>
            <a:ext cx="4392000" cy="4140000"/>
          </a:xfrm>
        </p:spPr>
        <p:txBody>
          <a:bodyPr/>
          <a:lstStyle>
            <a:lvl1pPr marL="0" indent="0">
              <a:buNone/>
              <a:defRPr/>
            </a:lvl1pPr>
          </a:lstStyle>
          <a:p>
            <a:r>
              <a:rPr lang="de-DE"/>
              <a:t>Bild durch Klicken auf Symbol hinzufügen</a:t>
            </a:r>
            <a:endParaRPr lang="de-AT" dirty="0"/>
          </a:p>
        </p:txBody>
      </p:sp>
      <p:sp>
        <p:nvSpPr>
          <p:cNvPr id="14" name="Datumsplatzhalter 13"/>
          <p:cNvSpPr>
            <a:spLocks noGrp="1"/>
          </p:cNvSpPr>
          <p:nvPr>
            <p:ph type="dt" sz="half" idx="14"/>
          </p:nvPr>
        </p:nvSpPr>
        <p:spPr/>
        <p:txBody>
          <a:bodyPr/>
          <a:lstStyle/>
          <a:p>
            <a:r>
              <a:rPr lang="de-DE"/>
              <a:t>3.2.2022</a:t>
            </a:r>
            <a:endParaRPr lang="de-AT" dirty="0"/>
          </a:p>
        </p:txBody>
      </p:sp>
      <p:sp>
        <p:nvSpPr>
          <p:cNvPr id="15" name="Fußzeilenplatzhalter 14"/>
          <p:cNvSpPr>
            <a:spLocks noGrp="1"/>
          </p:cNvSpPr>
          <p:nvPr>
            <p:ph type="ftr" sz="quarter" idx="15"/>
          </p:nvPr>
        </p:nvSpPr>
        <p:spPr/>
        <p:txBody>
          <a:bodyPr/>
          <a:lstStyle/>
          <a:p>
            <a:r>
              <a:rPr lang="de-DE"/>
              <a:t>VO Einführung in die Kath. Theologie II | Regina Polak &amp; Florian Mayrhofer</a:t>
            </a:r>
            <a:endParaRPr lang="de-AT" dirty="0"/>
          </a:p>
        </p:txBody>
      </p:sp>
      <p:sp>
        <p:nvSpPr>
          <p:cNvPr id="16" name="Foliennummernplatzhalter 15"/>
          <p:cNvSpPr>
            <a:spLocks noGrp="1"/>
          </p:cNvSpPr>
          <p:nvPr>
            <p:ph type="sldNum" sz="quarter" idx="16"/>
          </p:nvPr>
        </p:nvSpPr>
        <p:spPr/>
        <p:txBody>
          <a:bodyPr/>
          <a:lstStyle/>
          <a:p>
            <a:r>
              <a:rPr lang="de-AT"/>
              <a:t>Seite </a:t>
            </a:r>
            <a:fld id="{05A5AE1F-4813-4D0A-B870-8FB3219A4125}" type="slidenum">
              <a:rPr lang="de-AT" smtClean="0"/>
              <a:pPr/>
              <a:t>‹Nr.›</a:t>
            </a:fld>
            <a:endParaRPr lang="de-AT" dirty="0"/>
          </a:p>
        </p:txBody>
      </p:sp>
      <p:sp>
        <p:nvSpPr>
          <p:cNvPr id="11" name="Textplatzhalter 2"/>
          <p:cNvSpPr>
            <a:spLocks noGrp="1"/>
          </p:cNvSpPr>
          <p:nvPr>
            <p:ph type="body" sz="quarter" idx="19" hasCustomPrompt="1"/>
          </p:nvPr>
        </p:nvSpPr>
        <p:spPr>
          <a:xfrm>
            <a:off x="407988" y="5820569"/>
            <a:ext cx="4395787"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3" name="Titel 2"/>
          <p:cNvSpPr>
            <a:spLocks noGrp="1"/>
          </p:cNvSpPr>
          <p:nvPr>
            <p:ph type="title"/>
          </p:nvPr>
        </p:nvSpPr>
        <p:spPr>
          <a:xfrm>
            <a:off x="5091763" y="1332186"/>
            <a:ext cx="6692249" cy="820064"/>
          </a:xfrm>
        </p:spPr>
        <p:txBody>
          <a:bodyPr/>
          <a:lstStyle/>
          <a:p>
            <a:r>
              <a:rPr lang="de-DE"/>
              <a:t>Mastertitelformat bearbeiten</a:t>
            </a:r>
            <a:endParaRPr lang="de-AT" dirty="0"/>
          </a:p>
        </p:txBody>
      </p:sp>
    </p:spTree>
    <p:extLst>
      <p:ext uri="{BB962C8B-B14F-4D97-AF65-F5344CB8AC3E}">
        <p14:creationId xmlns:p14="http://schemas.microsoft.com/office/powerpoint/2010/main" val="2747570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ld abfallend mit Titel">
    <p:spTree>
      <p:nvGrpSpPr>
        <p:cNvPr id="1" name=""/>
        <p:cNvGrpSpPr/>
        <p:nvPr/>
      </p:nvGrpSpPr>
      <p:grpSpPr>
        <a:xfrm>
          <a:off x="0" y="0"/>
          <a:ext cx="0" cy="0"/>
          <a:chOff x="0" y="0"/>
          <a:chExt cx="0" cy="0"/>
        </a:xfrm>
      </p:grpSpPr>
      <p:sp>
        <p:nvSpPr>
          <p:cNvPr id="10" name="Bildplatzhalter 9"/>
          <p:cNvSpPr>
            <a:spLocks noGrp="1"/>
          </p:cNvSpPr>
          <p:nvPr>
            <p:ph type="pic" sz="quarter" idx="13"/>
          </p:nvPr>
        </p:nvSpPr>
        <p:spPr>
          <a:xfrm>
            <a:off x="0" y="2284357"/>
            <a:ext cx="12204000" cy="4572000"/>
          </a:xfrm>
        </p:spPr>
        <p:txBody>
          <a:bodyPr/>
          <a:lstStyle>
            <a:lvl1pPr marL="0" indent="0">
              <a:buNone/>
              <a:defRPr/>
            </a:lvl1pPr>
          </a:lstStyle>
          <a:p>
            <a:r>
              <a:rPr lang="de-DE"/>
              <a:t>Bild durch Klicken auf Symbol hinzufügen</a:t>
            </a:r>
            <a:endParaRPr lang="de-AT" dirty="0"/>
          </a:p>
        </p:txBody>
      </p:sp>
      <p:sp>
        <p:nvSpPr>
          <p:cNvPr id="2" name="Titel 1"/>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2465098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d groß mit Text">
    <p:spTree>
      <p:nvGrpSpPr>
        <p:cNvPr id="1" name=""/>
        <p:cNvGrpSpPr/>
        <p:nvPr/>
      </p:nvGrpSpPr>
      <p:grpSpPr>
        <a:xfrm>
          <a:off x="0" y="0"/>
          <a:ext cx="0" cy="0"/>
          <a:chOff x="0" y="0"/>
          <a:chExt cx="0" cy="0"/>
        </a:xfrm>
      </p:grpSpPr>
      <p:sp>
        <p:nvSpPr>
          <p:cNvPr id="10" name="Bildplatzhalter 9"/>
          <p:cNvSpPr>
            <a:spLocks noGrp="1"/>
          </p:cNvSpPr>
          <p:nvPr>
            <p:ph type="pic" sz="quarter" idx="13"/>
          </p:nvPr>
        </p:nvSpPr>
        <p:spPr>
          <a:xfrm>
            <a:off x="407988" y="1395414"/>
            <a:ext cx="8532812" cy="4320000"/>
          </a:xfrm>
        </p:spPr>
        <p:txBody>
          <a:bodyPr/>
          <a:lstStyle>
            <a:lvl1pPr marL="0" indent="0">
              <a:buNone/>
              <a:defRPr/>
            </a:lvl1pPr>
          </a:lstStyle>
          <a:p>
            <a:r>
              <a:rPr lang="de-DE"/>
              <a:t>Bild durch Klicken auf Symbol hinzufügen</a:t>
            </a:r>
            <a:endParaRPr lang="de-AT" dirty="0"/>
          </a:p>
        </p:txBody>
      </p:sp>
      <p:sp>
        <p:nvSpPr>
          <p:cNvPr id="15" name="Datumsplatzhalter 14"/>
          <p:cNvSpPr>
            <a:spLocks noGrp="1"/>
          </p:cNvSpPr>
          <p:nvPr>
            <p:ph type="dt" sz="half" idx="15"/>
          </p:nvPr>
        </p:nvSpPr>
        <p:spPr/>
        <p:txBody>
          <a:bodyPr/>
          <a:lstStyle/>
          <a:p>
            <a:r>
              <a:rPr lang="de-DE"/>
              <a:t>3.2.2022</a:t>
            </a:r>
            <a:endParaRPr lang="de-AT" dirty="0"/>
          </a:p>
        </p:txBody>
      </p:sp>
      <p:sp>
        <p:nvSpPr>
          <p:cNvPr id="16" name="Fußzeilenplatzhalter 15"/>
          <p:cNvSpPr>
            <a:spLocks noGrp="1"/>
          </p:cNvSpPr>
          <p:nvPr>
            <p:ph type="ftr" sz="quarter" idx="16"/>
          </p:nvPr>
        </p:nvSpPr>
        <p:spPr/>
        <p:txBody>
          <a:bodyPr/>
          <a:lstStyle/>
          <a:p>
            <a:r>
              <a:rPr lang="de-DE"/>
              <a:t>VO Einführung in die Kath. Theologie II | Regina Polak &amp; Florian Mayrhofer</a:t>
            </a:r>
            <a:endParaRPr lang="de-AT" dirty="0"/>
          </a:p>
        </p:txBody>
      </p:sp>
      <p:sp>
        <p:nvSpPr>
          <p:cNvPr id="17" name="Foliennummernplatzhalter 16"/>
          <p:cNvSpPr>
            <a:spLocks noGrp="1"/>
          </p:cNvSpPr>
          <p:nvPr>
            <p:ph type="sldNum" sz="quarter" idx="17"/>
          </p:nvPr>
        </p:nvSpPr>
        <p:spPr/>
        <p:txBody>
          <a:bodyPr/>
          <a:lstStyle/>
          <a:p>
            <a:r>
              <a:rPr lang="de-AT"/>
              <a:t>Seite </a:t>
            </a:r>
            <a:fld id="{05A5AE1F-4813-4D0A-B870-8FB3219A4125}" type="slidenum">
              <a:rPr lang="de-AT" smtClean="0"/>
              <a:pPr/>
              <a:t>‹Nr.›</a:t>
            </a:fld>
            <a:endParaRPr lang="de-AT" dirty="0"/>
          </a:p>
        </p:txBody>
      </p:sp>
      <p:sp>
        <p:nvSpPr>
          <p:cNvPr id="12" name="Textplatzhalter 2"/>
          <p:cNvSpPr>
            <a:spLocks noGrp="1"/>
          </p:cNvSpPr>
          <p:nvPr>
            <p:ph type="body" sz="quarter" idx="19" hasCustomPrompt="1"/>
          </p:nvPr>
        </p:nvSpPr>
        <p:spPr>
          <a:xfrm>
            <a:off x="407988" y="5820569"/>
            <a:ext cx="4395787"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3" name="Textplatzhalter 2"/>
          <p:cNvSpPr>
            <a:spLocks noGrp="1"/>
          </p:cNvSpPr>
          <p:nvPr>
            <p:ph type="body" sz="quarter" idx="20"/>
          </p:nvPr>
        </p:nvSpPr>
        <p:spPr>
          <a:xfrm>
            <a:off x="9226550" y="1395413"/>
            <a:ext cx="2557463" cy="4320000"/>
          </a:xfrm>
        </p:spPr>
        <p:txBody>
          <a:bodyPr/>
          <a:lstStyle>
            <a:lvl1pPr>
              <a:defRPr sz="1600"/>
            </a:lvl1pPr>
            <a:lvl2pPr>
              <a:defRPr sz="16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3586931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 Bild groß mit Text">
    <p:spTree>
      <p:nvGrpSpPr>
        <p:cNvPr id="1" name=""/>
        <p:cNvGrpSpPr/>
        <p:nvPr/>
      </p:nvGrpSpPr>
      <p:grpSpPr>
        <a:xfrm>
          <a:off x="0" y="0"/>
          <a:ext cx="0" cy="0"/>
          <a:chOff x="0" y="0"/>
          <a:chExt cx="0" cy="0"/>
        </a:xfrm>
      </p:grpSpPr>
      <p:sp>
        <p:nvSpPr>
          <p:cNvPr id="10" name="Bildplatzhalter 9"/>
          <p:cNvSpPr>
            <a:spLocks noGrp="1"/>
          </p:cNvSpPr>
          <p:nvPr>
            <p:ph type="pic" sz="quarter" idx="13"/>
          </p:nvPr>
        </p:nvSpPr>
        <p:spPr>
          <a:xfrm>
            <a:off x="407988" y="2276476"/>
            <a:ext cx="8532812" cy="3420000"/>
          </a:xfrm>
        </p:spPr>
        <p:txBody>
          <a:bodyPr/>
          <a:lstStyle>
            <a:lvl1pPr marL="0" indent="0">
              <a:buNone/>
              <a:defRPr/>
            </a:lvl1pPr>
          </a:lstStyle>
          <a:p>
            <a:r>
              <a:rPr lang="de-DE"/>
              <a:t>Bild durch Klicken auf Symbol hinzufügen</a:t>
            </a:r>
            <a:endParaRPr lang="de-AT" dirty="0"/>
          </a:p>
        </p:txBody>
      </p:sp>
      <p:sp>
        <p:nvSpPr>
          <p:cNvPr id="15" name="Datumsplatzhalter 14"/>
          <p:cNvSpPr>
            <a:spLocks noGrp="1"/>
          </p:cNvSpPr>
          <p:nvPr>
            <p:ph type="dt" sz="half" idx="15"/>
          </p:nvPr>
        </p:nvSpPr>
        <p:spPr/>
        <p:txBody>
          <a:bodyPr/>
          <a:lstStyle/>
          <a:p>
            <a:r>
              <a:rPr lang="de-DE"/>
              <a:t>3.2.2022</a:t>
            </a:r>
            <a:endParaRPr lang="de-AT" dirty="0"/>
          </a:p>
        </p:txBody>
      </p:sp>
      <p:sp>
        <p:nvSpPr>
          <p:cNvPr id="16" name="Fußzeilenplatzhalter 15"/>
          <p:cNvSpPr>
            <a:spLocks noGrp="1"/>
          </p:cNvSpPr>
          <p:nvPr>
            <p:ph type="ftr" sz="quarter" idx="16"/>
          </p:nvPr>
        </p:nvSpPr>
        <p:spPr/>
        <p:txBody>
          <a:bodyPr/>
          <a:lstStyle/>
          <a:p>
            <a:r>
              <a:rPr lang="de-DE"/>
              <a:t>VO Einführung in die Kath. Theologie II | Regina Polak &amp; Florian Mayrhofer</a:t>
            </a:r>
            <a:endParaRPr lang="de-AT" dirty="0"/>
          </a:p>
        </p:txBody>
      </p:sp>
      <p:sp>
        <p:nvSpPr>
          <p:cNvPr id="17" name="Foliennummernplatzhalter 16"/>
          <p:cNvSpPr>
            <a:spLocks noGrp="1"/>
          </p:cNvSpPr>
          <p:nvPr>
            <p:ph type="sldNum" sz="quarter" idx="17"/>
          </p:nvPr>
        </p:nvSpPr>
        <p:spPr/>
        <p:txBody>
          <a:bodyPr/>
          <a:lstStyle/>
          <a:p>
            <a:r>
              <a:rPr lang="de-AT"/>
              <a:t>Seite </a:t>
            </a:r>
            <a:fld id="{05A5AE1F-4813-4D0A-B870-8FB3219A4125}" type="slidenum">
              <a:rPr lang="de-AT" smtClean="0"/>
              <a:pPr/>
              <a:t>‹Nr.›</a:t>
            </a:fld>
            <a:endParaRPr lang="de-AT" dirty="0"/>
          </a:p>
        </p:txBody>
      </p:sp>
      <p:sp>
        <p:nvSpPr>
          <p:cNvPr id="12" name="Textplatzhalter 2"/>
          <p:cNvSpPr>
            <a:spLocks noGrp="1"/>
          </p:cNvSpPr>
          <p:nvPr>
            <p:ph type="body" sz="quarter" idx="19" hasCustomPrompt="1"/>
          </p:nvPr>
        </p:nvSpPr>
        <p:spPr>
          <a:xfrm>
            <a:off x="407988" y="5820569"/>
            <a:ext cx="4395787"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3" name="Textplatzhalter 2"/>
          <p:cNvSpPr>
            <a:spLocks noGrp="1"/>
          </p:cNvSpPr>
          <p:nvPr>
            <p:ph type="body" sz="quarter" idx="20"/>
          </p:nvPr>
        </p:nvSpPr>
        <p:spPr>
          <a:xfrm>
            <a:off x="9226550" y="2276475"/>
            <a:ext cx="2557463" cy="3429844"/>
          </a:xfrm>
        </p:spPr>
        <p:txBody>
          <a:bodyPr/>
          <a:lstStyle>
            <a:lvl1pPr>
              <a:defRPr sz="1600"/>
            </a:lvl1pPr>
            <a:lvl2pPr>
              <a:defRPr sz="1600"/>
            </a:lvl2pPr>
          </a:lstStyle>
          <a:p>
            <a:pPr lvl="0"/>
            <a:r>
              <a:rPr lang="de-DE"/>
              <a:t>Mastertextformat bearbeiten</a:t>
            </a:r>
          </a:p>
          <a:p>
            <a:pPr lvl="1"/>
            <a:r>
              <a:rPr lang="de-DE"/>
              <a:t>Zweite Ebene</a:t>
            </a:r>
          </a:p>
        </p:txBody>
      </p:sp>
      <p:sp>
        <p:nvSpPr>
          <p:cNvPr id="2" name="Titel 1"/>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3120238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Zwei Bilder mit Text rechts">
    <p:spTree>
      <p:nvGrpSpPr>
        <p:cNvPr id="1" name=""/>
        <p:cNvGrpSpPr/>
        <p:nvPr/>
      </p:nvGrpSpPr>
      <p:grpSpPr>
        <a:xfrm>
          <a:off x="0" y="0"/>
          <a:ext cx="0" cy="0"/>
          <a:chOff x="0" y="0"/>
          <a:chExt cx="0" cy="0"/>
        </a:xfrm>
      </p:grpSpPr>
      <p:sp>
        <p:nvSpPr>
          <p:cNvPr id="10" name="Bildplatzhalter 9"/>
          <p:cNvSpPr>
            <a:spLocks noGrp="1"/>
          </p:cNvSpPr>
          <p:nvPr>
            <p:ph type="pic" sz="quarter" idx="13"/>
          </p:nvPr>
        </p:nvSpPr>
        <p:spPr>
          <a:xfrm>
            <a:off x="5067300" y="1395413"/>
            <a:ext cx="4356000" cy="4320000"/>
          </a:xfrm>
        </p:spPr>
        <p:txBody>
          <a:bodyPr/>
          <a:lstStyle>
            <a:lvl1pPr marL="0" indent="0">
              <a:buNone/>
              <a:defRPr/>
            </a:lvl1pPr>
          </a:lstStyle>
          <a:p>
            <a:r>
              <a:rPr lang="de-DE"/>
              <a:t>Bild durch Klicken auf Symbol hinzufügen</a:t>
            </a:r>
            <a:endParaRPr lang="de-AT" dirty="0"/>
          </a:p>
        </p:txBody>
      </p:sp>
      <p:sp>
        <p:nvSpPr>
          <p:cNvPr id="9" name="Textplatzhalter 8"/>
          <p:cNvSpPr>
            <a:spLocks noGrp="1"/>
          </p:cNvSpPr>
          <p:nvPr>
            <p:ph type="body" sz="quarter" idx="14"/>
          </p:nvPr>
        </p:nvSpPr>
        <p:spPr>
          <a:xfrm>
            <a:off x="9712325" y="1395413"/>
            <a:ext cx="2071688" cy="4554537"/>
          </a:xfrm>
        </p:spPr>
        <p:txBody>
          <a:bodyPr>
            <a:noAutofit/>
          </a:bodyPr>
          <a:lstStyle>
            <a:lvl1pPr marL="0" indent="0">
              <a:buNone/>
              <a:defRPr sz="1600">
                <a:latin typeface="+mn-lt"/>
              </a:defRPr>
            </a:lvl1pPr>
          </a:lstStyle>
          <a:p>
            <a:pPr lvl="0"/>
            <a:r>
              <a:rPr lang="de-DE"/>
              <a:t>Mastertextformat bearbeiten</a:t>
            </a:r>
          </a:p>
        </p:txBody>
      </p:sp>
      <p:sp>
        <p:nvSpPr>
          <p:cNvPr id="15" name="Datumsplatzhalter 14"/>
          <p:cNvSpPr>
            <a:spLocks noGrp="1"/>
          </p:cNvSpPr>
          <p:nvPr>
            <p:ph type="dt" sz="half" idx="15"/>
          </p:nvPr>
        </p:nvSpPr>
        <p:spPr/>
        <p:txBody>
          <a:bodyPr/>
          <a:lstStyle/>
          <a:p>
            <a:r>
              <a:rPr lang="de-DE"/>
              <a:t>3.2.2022</a:t>
            </a:r>
            <a:endParaRPr lang="de-AT" dirty="0"/>
          </a:p>
        </p:txBody>
      </p:sp>
      <p:sp>
        <p:nvSpPr>
          <p:cNvPr id="16" name="Fußzeilenplatzhalter 15"/>
          <p:cNvSpPr>
            <a:spLocks noGrp="1"/>
          </p:cNvSpPr>
          <p:nvPr>
            <p:ph type="ftr" sz="quarter" idx="16"/>
          </p:nvPr>
        </p:nvSpPr>
        <p:spPr/>
        <p:txBody>
          <a:bodyPr/>
          <a:lstStyle/>
          <a:p>
            <a:r>
              <a:rPr lang="de-DE"/>
              <a:t>VO Einführung in die Kath. Theologie II | Regina Polak &amp; Florian Mayrhofer</a:t>
            </a:r>
            <a:endParaRPr lang="de-AT" dirty="0"/>
          </a:p>
        </p:txBody>
      </p:sp>
      <p:sp>
        <p:nvSpPr>
          <p:cNvPr id="17" name="Foliennummernplatzhalter 16"/>
          <p:cNvSpPr>
            <a:spLocks noGrp="1"/>
          </p:cNvSpPr>
          <p:nvPr>
            <p:ph type="sldNum" sz="quarter" idx="17"/>
          </p:nvPr>
        </p:nvSpPr>
        <p:spPr/>
        <p:txBody>
          <a:bodyPr/>
          <a:lstStyle/>
          <a:p>
            <a:r>
              <a:rPr lang="de-AT"/>
              <a:t>Seite </a:t>
            </a:r>
            <a:fld id="{05A5AE1F-4813-4D0A-B870-8FB3219A4125}" type="slidenum">
              <a:rPr lang="de-AT" smtClean="0"/>
              <a:pPr/>
              <a:t>‹Nr.›</a:t>
            </a:fld>
            <a:endParaRPr lang="de-AT" dirty="0"/>
          </a:p>
        </p:txBody>
      </p:sp>
      <p:sp>
        <p:nvSpPr>
          <p:cNvPr id="11" name="Bildplatzhalter 9"/>
          <p:cNvSpPr>
            <a:spLocks noGrp="1"/>
          </p:cNvSpPr>
          <p:nvPr>
            <p:ph type="pic" sz="quarter" idx="18"/>
          </p:nvPr>
        </p:nvSpPr>
        <p:spPr>
          <a:xfrm>
            <a:off x="416234" y="1395413"/>
            <a:ext cx="4356000" cy="4320000"/>
          </a:xfrm>
        </p:spPr>
        <p:txBody>
          <a:bodyPr/>
          <a:lstStyle>
            <a:lvl1pPr marL="0" indent="0">
              <a:buNone/>
              <a:defRPr/>
            </a:lvl1pPr>
          </a:lstStyle>
          <a:p>
            <a:r>
              <a:rPr lang="de-DE"/>
              <a:t>Bild durch Klicken auf Symbol hinzufügen</a:t>
            </a:r>
            <a:endParaRPr lang="de-AT" dirty="0"/>
          </a:p>
        </p:txBody>
      </p:sp>
      <p:sp>
        <p:nvSpPr>
          <p:cNvPr id="8" name="Textplatzhalter 2"/>
          <p:cNvSpPr>
            <a:spLocks noGrp="1"/>
          </p:cNvSpPr>
          <p:nvPr>
            <p:ph type="body" sz="quarter" idx="19" hasCustomPrompt="1"/>
          </p:nvPr>
        </p:nvSpPr>
        <p:spPr>
          <a:xfrm>
            <a:off x="407988" y="5820569"/>
            <a:ext cx="4356000"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12" name="Textplatzhalter 2"/>
          <p:cNvSpPr>
            <a:spLocks noGrp="1"/>
          </p:cNvSpPr>
          <p:nvPr>
            <p:ph type="body" sz="quarter" idx="20" hasCustomPrompt="1"/>
          </p:nvPr>
        </p:nvSpPr>
        <p:spPr>
          <a:xfrm>
            <a:off x="5068800" y="5820569"/>
            <a:ext cx="4356000"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Tree>
    <p:extLst>
      <p:ext uri="{BB962C8B-B14F-4D97-AF65-F5344CB8AC3E}">
        <p14:creationId xmlns:p14="http://schemas.microsoft.com/office/powerpoint/2010/main" val="2545063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el, zwei Bilder mit Text rechts">
    <p:spTree>
      <p:nvGrpSpPr>
        <p:cNvPr id="1" name=""/>
        <p:cNvGrpSpPr/>
        <p:nvPr/>
      </p:nvGrpSpPr>
      <p:grpSpPr>
        <a:xfrm>
          <a:off x="0" y="0"/>
          <a:ext cx="0" cy="0"/>
          <a:chOff x="0" y="0"/>
          <a:chExt cx="0" cy="0"/>
        </a:xfrm>
      </p:grpSpPr>
      <p:sp>
        <p:nvSpPr>
          <p:cNvPr id="10" name="Bildplatzhalter 9"/>
          <p:cNvSpPr>
            <a:spLocks noGrp="1"/>
          </p:cNvSpPr>
          <p:nvPr>
            <p:ph type="pic" sz="quarter" idx="13"/>
          </p:nvPr>
        </p:nvSpPr>
        <p:spPr>
          <a:xfrm>
            <a:off x="5067300" y="2276474"/>
            <a:ext cx="4356000" cy="3420000"/>
          </a:xfrm>
        </p:spPr>
        <p:txBody>
          <a:bodyPr/>
          <a:lstStyle>
            <a:lvl1pPr marL="0" indent="0">
              <a:buNone/>
              <a:defRPr/>
            </a:lvl1pPr>
          </a:lstStyle>
          <a:p>
            <a:r>
              <a:rPr lang="de-DE"/>
              <a:t>Bild durch Klicken auf Symbol hinzufügen</a:t>
            </a:r>
            <a:endParaRPr lang="de-AT" dirty="0"/>
          </a:p>
        </p:txBody>
      </p:sp>
      <p:sp>
        <p:nvSpPr>
          <p:cNvPr id="9" name="Textplatzhalter 8"/>
          <p:cNvSpPr>
            <a:spLocks noGrp="1"/>
          </p:cNvSpPr>
          <p:nvPr>
            <p:ph type="body" sz="quarter" idx="14"/>
          </p:nvPr>
        </p:nvSpPr>
        <p:spPr>
          <a:xfrm>
            <a:off x="9712325" y="2276475"/>
            <a:ext cx="2071688" cy="3673475"/>
          </a:xfrm>
        </p:spPr>
        <p:txBody>
          <a:bodyPr>
            <a:noAutofit/>
          </a:bodyPr>
          <a:lstStyle>
            <a:lvl1pPr marL="0" indent="0">
              <a:buNone/>
              <a:defRPr sz="1600">
                <a:latin typeface="+mn-lt"/>
              </a:defRPr>
            </a:lvl1pPr>
          </a:lstStyle>
          <a:p>
            <a:pPr lvl="0"/>
            <a:r>
              <a:rPr lang="de-DE"/>
              <a:t>Mastertextformat bearbeiten</a:t>
            </a:r>
          </a:p>
        </p:txBody>
      </p:sp>
      <p:sp>
        <p:nvSpPr>
          <p:cNvPr id="15" name="Datumsplatzhalter 14"/>
          <p:cNvSpPr>
            <a:spLocks noGrp="1"/>
          </p:cNvSpPr>
          <p:nvPr>
            <p:ph type="dt" sz="half" idx="15"/>
          </p:nvPr>
        </p:nvSpPr>
        <p:spPr/>
        <p:txBody>
          <a:bodyPr/>
          <a:lstStyle/>
          <a:p>
            <a:r>
              <a:rPr lang="de-DE"/>
              <a:t>3.2.2022</a:t>
            </a:r>
            <a:endParaRPr lang="de-AT" dirty="0"/>
          </a:p>
        </p:txBody>
      </p:sp>
      <p:sp>
        <p:nvSpPr>
          <p:cNvPr id="16" name="Fußzeilenplatzhalter 15"/>
          <p:cNvSpPr>
            <a:spLocks noGrp="1"/>
          </p:cNvSpPr>
          <p:nvPr>
            <p:ph type="ftr" sz="quarter" idx="16"/>
          </p:nvPr>
        </p:nvSpPr>
        <p:spPr/>
        <p:txBody>
          <a:bodyPr/>
          <a:lstStyle/>
          <a:p>
            <a:r>
              <a:rPr lang="de-DE"/>
              <a:t>VO Einführung in die Kath. Theologie II | Regina Polak &amp; Florian Mayrhofer</a:t>
            </a:r>
            <a:endParaRPr lang="de-AT" dirty="0"/>
          </a:p>
        </p:txBody>
      </p:sp>
      <p:sp>
        <p:nvSpPr>
          <p:cNvPr id="17" name="Foliennummernplatzhalter 16"/>
          <p:cNvSpPr>
            <a:spLocks noGrp="1"/>
          </p:cNvSpPr>
          <p:nvPr>
            <p:ph type="sldNum" sz="quarter" idx="17"/>
          </p:nvPr>
        </p:nvSpPr>
        <p:spPr/>
        <p:txBody>
          <a:bodyPr/>
          <a:lstStyle/>
          <a:p>
            <a:r>
              <a:rPr lang="de-AT"/>
              <a:t>Seite </a:t>
            </a:r>
            <a:fld id="{05A5AE1F-4813-4D0A-B870-8FB3219A4125}" type="slidenum">
              <a:rPr lang="de-AT" smtClean="0"/>
              <a:pPr/>
              <a:t>‹Nr.›</a:t>
            </a:fld>
            <a:endParaRPr lang="de-AT" dirty="0"/>
          </a:p>
        </p:txBody>
      </p:sp>
      <p:sp>
        <p:nvSpPr>
          <p:cNvPr id="11" name="Bildplatzhalter 9"/>
          <p:cNvSpPr>
            <a:spLocks noGrp="1"/>
          </p:cNvSpPr>
          <p:nvPr>
            <p:ph type="pic" sz="quarter" idx="18"/>
          </p:nvPr>
        </p:nvSpPr>
        <p:spPr>
          <a:xfrm>
            <a:off x="416234" y="2276474"/>
            <a:ext cx="4356000" cy="3420000"/>
          </a:xfrm>
        </p:spPr>
        <p:txBody>
          <a:bodyPr/>
          <a:lstStyle>
            <a:lvl1pPr marL="0" indent="0">
              <a:buNone/>
              <a:defRPr/>
            </a:lvl1pPr>
          </a:lstStyle>
          <a:p>
            <a:r>
              <a:rPr lang="de-DE"/>
              <a:t>Bild durch Klicken auf Symbol hinzufügen</a:t>
            </a:r>
            <a:endParaRPr lang="de-AT" dirty="0"/>
          </a:p>
        </p:txBody>
      </p:sp>
      <p:sp>
        <p:nvSpPr>
          <p:cNvPr id="8" name="Textplatzhalter 2"/>
          <p:cNvSpPr>
            <a:spLocks noGrp="1"/>
          </p:cNvSpPr>
          <p:nvPr>
            <p:ph type="body" sz="quarter" idx="19" hasCustomPrompt="1"/>
          </p:nvPr>
        </p:nvSpPr>
        <p:spPr>
          <a:xfrm>
            <a:off x="407988" y="5820569"/>
            <a:ext cx="4356000"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12" name="Textplatzhalter 2"/>
          <p:cNvSpPr>
            <a:spLocks noGrp="1"/>
          </p:cNvSpPr>
          <p:nvPr>
            <p:ph type="body" sz="quarter" idx="20" hasCustomPrompt="1"/>
          </p:nvPr>
        </p:nvSpPr>
        <p:spPr>
          <a:xfrm>
            <a:off x="5067300" y="5820569"/>
            <a:ext cx="4356000" cy="232990"/>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2" name="Titel 1"/>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3171290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zwei Bilder">
    <p:spTree>
      <p:nvGrpSpPr>
        <p:cNvPr id="1" name=""/>
        <p:cNvGrpSpPr/>
        <p:nvPr/>
      </p:nvGrpSpPr>
      <p:grpSpPr>
        <a:xfrm>
          <a:off x="0" y="0"/>
          <a:ext cx="0" cy="0"/>
          <a:chOff x="0" y="0"/>
          <a:chExt cx="0" cy="0"/>
        </a:xfrm>
      </p:grpSpPr>
      <p:sp>
        <p:nvSpPr>
          <p:cNvPr id="6" name="Bildplatzhalter 5"/>
          <p:cNvSpPr>
            <a:spLocks noGrp="1"/>
          </p:cNvSpPr>
          <p:nvPr>
            <p:ph type="pic" sz="quarter" idx="13"/>
          </p:nvPr>
        </p:nvSpPr>
        <p:spPr>
          <a:xfrm>
            <a:off x="407988" y="2276475"/>
            <a:ext cx="5543550" cy="3420000"/>
          </a:xfrm>
        </p:spPr>
        <p:txBody>
          <a:bodyPr/>
          <a:lstStyle>
            <a:lvl1pPr marL="0" indent="0">
              <a:buNone/>
              <a:defRPr/>
            </a:lvl1pPr>
          </a:lstStyle>
          <a:p>
            <a:r>
              <a:rPr lang="de-DE"/>
              <a:t>Bild durch Klicken auf Symbol hinzufügen</a:t>
            </a:r>
            <a:endParaRPr lang="de-AT" dirty="0"/>
          </a:p>
        </p:txBody>
      </p:sp>
      <p:sp>
        <p:nvSpPr>
          <p:cNvPr id="10" name="Datumsplatzhalter 9"/>
          <p:cNvSpPr>
            <a:spLocks noGrp="1"/>
          </p:cNvSpPr>
          <p:nvPr>
            <p:ph type="dt" sz="half" idx="10"/>
          </p:nvPr>
        </p:nvSpPr>
        <p:spPr/>
        <p:txBody>
          <a:bodyPr/>
          <a:lstStyle/>
          <a:p>
            <a:r>
              <a:rPr lang="de-DE"/>
              <a:t>3.2.2022</a:t>
            </a:r>
            <a:endParaRPr lang="de-AT" dirty="0"/>
          </a:p>
        </p:txBody>
      </p:sp>
      <p:sp>
        <p:nvSpPr>
          <p:cNvPr id="11" name="Fußzeilenplatzhalter 10"/>
          <p:cNvSpPr>
            <a:spLocks noGrp="1"/>
          </p:cNvSpPr>
          <p:nvPr>
            <p:ph type="ftr" sz="quarter" idx="11"/>
          </p:nvPr>
        </p:nvSpPr>
        <p:spPr/>
        <p:txBody>
          <a:bodyPr/>
          <a:lstStyle/>
          <a:p>
            <a:r>
              <a:rPr lang="de-DE"/>
              <a:t>VO Einführung in die Kath. Theologie II | Regina Polak &amp; Florian Mayrhofer</a:t>
            </a:r>
            <a:endParaRPr lang="de-AT" dirty="0"/>
          </a:p>
        </p:txBody>
      </p:sp>
      <p:sp>
        <p:nvSpPr>
          <p:cNvPr id="12" name="Foliennummernplatzhalter 11"/>
          <p:cNvSpPr>
            <a:spLocks noGrp="1"/>
          </p:cNvSpPr>
          <p:nvPr>
            <p:ph type="sldNum" sz="quarter" idx="12"/>
          </p:nvPr>
        </p:nvSpPr>
        <p:spPr/>
        <p:txBody>
          <a:bodyPr/>
          <a:lstStyle/>
          <a:p>
            <a:r>
              <a:rPr lang="de-AT"/>
              <a:t>Seite </a:t>
            </a:r>
            <a:fld id="{05A5AE1F-4813-4D0A-B870-8FB3219A4125}" type="slidenum">
              <a:rPr lang="de-AT" smtClean="0"/>
              <a:pPr/>
              <a:t>‹Nr.›</a:t>
            </a:fld>
            <a:endParaRPr lang="de-AT" dirty="0"/>
          </a:p>
        </p:txBody>
      </p:sp>
      <p:sp>
        <p:nvSpPr>
          <p:cNvPr id="14" name="Bildplatzhalter 5"/>
          <p:cNvSpPr>
            <a:spLocks noGrp="1"/>
          </p:cNvSpPr>
          <p:nvPr>
            <p:ph type="pic" sz="quarter" idx="14"/>
          </p:nvPr>
        </p:nvSpPr>
        <p:spPr>
          <a:xfrm>
            <a:off x="6240462" y="2276475"/>
            <a:ext cx="5543550" cy="3420000"/>
          </a:xfrm>
        </p:spPr>
        <p:txBody>
          <a:bodyPr/>
          <a:lstStyle>
            <a:lvl1pPr marL="0" indent="0">
              <a:buNone/>
              <a:defRPr/>
            </a:lvl1pPr>
          </a:lstStyle>
          <a:p>
            <a:r>
              <a:rPr lang="de-DE"/>
              <a:t>Bild durch Klicken auf Symbol hinzufügen</a:t>
            </a:r>
            <a:endParaRPr lang="de-AT" dirty="0"/>
          </a:p>
        </p:txBody>
      </p:sp>
      <p:sp>
        <p:nvSpPr>
          <p:cNvPr id="15" name="Textplatzhalter 2"/>
          <p:cNvSpPr>
            <a:spLocks noGrp="1"/>
          </p:cNvSpPr>
          <p:nvPr>
            <p:ph type="body" sz="quarter" idx="19" hasCustomPrompt="1"/>
          </p:nvPr>
        </p:nvSpPr>
        <p:spPr>
          <a:xfrm>
            <a:off x="407988" y="5814182"/>
            <a:ext cx="5543550" cy="231493"/>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16" name="Textplatzhalter 2"/>
          <p:cNvSpPr>
            <a:spLocks noGrp="1"/>
          </p:cNvSpPr>
          <p:nvPr>
            <p:ph type="body" sz="quarter" idx="20" hasCustomPrompt="1"/>
          </p:nvPr>
        </p:nvSpPr>
        <p:spPr>
          <a:xfrm>
            <a:off x="6230054" y="5814182"/>
            <a:ext cx="5543550" cy="231493"/>
          </a:xfrm>
        </p:spPr>
        <p:txBody>
          <a:bodyPr/>
          <a:lstStyle>
            <a:lvl1pPr marL="0" indent="0">
              <a:buNone/>
              <a:defRPr sz="1200"/>
            </a:lvl1pPr>
            <a:lvl2pPr marL="179388" indent="0">
              <a:buNone/>
              <a:defRPr/>
            </a:lvl2pPr>
            <a:lvl3pPr marL="358775" indent="0">
              <a:buNone/>
              <a:defRPr/>
            </a:lvl3pPr>
            <a:lvl4pPr marL="536575" indent="0">
              <a:buNone/>
              <a:defRPr/>
            </a:lvl4pPr>
            <a:lvl5pPr marL="715962" indent="0">
              <a:buNone/>
              <a:defRPr/>
            </a:lvl5pPr>
          </a:lstStyle>
          <a:p>
            <a:r>
              <a:rPr lang="de-AT" dirty="0"/>
              <a:t>Referenz, Quellen- oder Copyright-Angabe bei Bedarf einfügen</a:t>
            </a:r>
          </a:p>
        </p:txBody>
      </p:sp>
      <p:sp>
        <p:nvSpPr>
          <p:cNvPr id="2" name="Titel 1"/>
          <p:cNvSpPr>
            <a:spLocks noGrp="1"/>
          </p:cNvSpPr>
          <p:nvPr>
            <p:ph type="title"/>
          </p:nvPr>
        </p:nvSpPr>
        <p:spPr/>
        <p:txBody>
          <a:bodyPr/>
          <a:lstStyle/>
          <a:p>
            <a:r>
              <a:rPr lang="de-DE"/>
              <a:t>Mastertitelformat bearbeiten</a:t>
            </a:r>
            <a:endParaRPr lang="de-AT" dirty="0"/>
          </a:p>
        </p:txBody>
      </p:sp>
    </p:spTree>
    <p:extLst>
      <p:ext uri="{BB962C8B-B14F-4D97-AF65-F5344CB8AC3E}">
        <p14:creationId xmlns:p14="http://schemas.microsoft.com/office/powerpoint/2010/main" val="189548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251199" y="404813"/>
            <a:ext cx="8532813" cy="313734"/>
          </a:xfrm>
          <a:prstGeom prst="rect">
            <a:avLst/>
          </a:prstGeom>
        </p:spPr>
        <p:txBody>
          <a:bodyPr vert="horz" lIns="0" tIns="0" rIns="0" bIns="0" rtlCol="0" anchor="b" anchorCtr="0">
            <a:noAutofit/>
          </a:bodyPr>
          <a:lstStyle/>
          <a:p>
            <a:r>
              <a:rPr lang="de-AT" dirty="0"/>
              <a:t>Titelmasterformat durch Klicken bearbeiten</a:t>
            </a:r>
          </a:p>
        </p:txBody>
      </p:sp>
      <p:sp>
        <p:nvSpPr>
          <p:cNvPr id="3" name="Textplatzhalter 2"/>
          <p:cNvSpPr>
            <a:spLocks noGrp="1"/>
          </p:cNvSpPr>
          <p:nvPr>
            <p:ph type="body" idx="1"/>
          </p:nvPr>
        </p:nvSpPr>
        <p:spPr>
          <a:xfrm>
            <a:off x="407987" y="2276475"/>
            <a:ext cx="8532813" cy="3673475"/>
          </a:xfrm>
          <a:prstGeom prst="rect">
            <a:avLst/>
          </a:prstGeom>
        </p:spPr>
        <p:txBody>
          <a:bodyPr vert="horz" lIns="0" tIns="0" rIns="0" bIns="0" rtlCol="0">
            <a:noAutofit/>
          </a:bodyPr>
          <a:lstStyle/>
          <a:p>
            <a:pPr lvl="0"/>
            <a:r>
              <a:rPr lang="de-AT" dirty="0"/>
              <a:t>Formatvorlagen des Textmasters bearbeiten</a:t>
            </a:r>
          </a:p>
          <a:p>
            <a:pPr lvl="1"/>
            <a:r>
              <a:rPr lang="de-AT" dirty="0"/>
              <a:t>Zweite Ebene</a:t>
            </a:r>
          </a:p>
          <a:p>
            <a:pPr lvl="2"/>
            <a:r>
              <a:rPr lang="de-AT" dirty="0"/>
              <a:t>Dritte Ebene</a:t>
            </a:r>
          </a:p>
          <a:p>
            <a:pPr lvl="3"/>
            <a:r>
              <a:rPr lang="de-AT" dirty="0"/>
              <a:t>Vierte Ebene</a:t>
            </a:r>
          </a:p>
          <a:p>
            <a:pPr lvl="4"/>
            <a:r>
              <a:rPr lang="de-AT" dirty="0"/>
              <a:t>Fünfte Ebene</a:t>
            </a:r>
          </a:p>
        </p:txBody>
      </p:sp>
      <p:sp>
        <p:nvSpPr>
          <p:cNvPr id="4" name="Datumsplatzhalter 3"/>
          <p:cNvSpPr>
            <a:spLocks noGrp="1"/>
          </p:cNvSpPr>
          <p:nvPr>
            <p:ph type="dt" sz="half" idx="2"/>
          </p:nvPr>
        </p:nvSpPr>
        <p:spPr>
          <a:xfrm>
            <a:off x="407989" y="6422400"/>
            <a:ext cx="720000" cy="365125"/>
          </a:xfrm>
          <a:prstGeom prst="rect">
            <a:avLst/>
          </a:prstGeom>
        </p:spPr>
        <p:txBody>
          <a:bodyPr vert="horz" lIns="0" tIns="0" rIns="0" bIns="0" rtlCol="0" anchor="t" anchorCtr="0"/>
          <a:lstStyle>
            <a:lvl1pPr algn="l">
              <a:defRPr sz="1050">
                <a:solidFill>
                  <a:schemeClr val="tx1"/>
                </a:solidFill>
              </a:defRPr>
            </a:lvl1pPr>
          </a:lstStyle>
          <a:p>
            <a:r>
              <a:rPr lang="de-DE"/>
              <a:t>3.2.2022</a:t>
            </a:r>
            <a:endParaRPr lang="de-AT" dirty="0"/>
          </a:p>
        </p:txBody>
      </p:sp>
      <p:sp>
        <p:nvSpPr>
          <p:cNvPr id="5" name="Fußzeilenplatzhalter 4"/>
          <p:cNvSpPr>
            <a:spLocks noGrp="1"/>
          </p:cNvSpPr>
          <p:nvPr>
            <p:ph type="ftr" sz="quarter" idx="3"/>
          </p:nvPr>
        </p:nvSpPr>
        <p:spPr>
          <a:xfrm>
            <a:off x="1139614" y="6422400"/>
            <a:ext cx="7801186" cy="365125"/>
          </a:xfrm>
          <a:prstGeom prst="rect">
            <a:avLst/>
          </a:prstGeom>
        </p:spPr>
        <p:txBody>
          <a:bodyPr vert="horz" lIns="0" tIns="0" rIns="0" bIns="0" rtlCol="0" anchor="t" anchorCtr="0"/>
          <a:lstStyle>
            <a:lvl1pPr algn="l">
              <a:defRPr sz="1050">
                <a:solidFill>
                  <a:schemeClr val="tx1"/>
                </a:solidFill>
              </a:defRPr>
            </a:lvl1pPr>
          </a:lstStyle>
          <a:p>
            <a:r>
              <a:rPr lang="de-DE"/>
              <a:t>VO Einführung in die Kath. Theologie II | Regina Polak &amp; Florian Mayrhofer</a:t>
            </a:r>
            <a:endParaRPr lang="de-AT" dirty="0"/>
          </a:p>
        </p:txBody>
      </p:sp>
      <p:sp>
        <p:nvSpPr>
          <p:cNvPr id="6" name="Foliennummernplatzhalter 5"/>
          <p:cNvSpPr>
            <a:spLocks noGrp="1"/>
          </p:cNvSpPr>
          <p:nvPr>
            <p:ph type="sldNum" sz="quarter" idx="4"/>
          </p:nvPr>
        </p:nvSpPr>
        <p:spPr>
          <a:xfrm>
            <a:off x="10956013" y="6422400"/>
            <a:ext cx="828000" cy="365125"/>
          </a:xfrm>
          <a:prstGeom prst="rect">
            <a:avLst/>
          </a:prstGeom>
        </p:spPr>
        <p:txBody>
          <a:bodyPr vert="horz" lIns="0" tIns="0" rIns="0" bIns="0" rtlCol="0" anchor="t" anchorCtr="0"/>
          <a:lstStyle>
            <a:lvl1pPr algn="r">
              <a:defRPr sz="1050">
                <a:solidFill>
                  <a:schemeClr val="tx1"/>
                </a:solidFill>
              </a:defRPr>
            </a:lvl1pPr>
          </a:lstStyle>
          <a:p>
            <a:r>
              <a:rPr lang="de-AT"/>
              <a:t>Seite </a:t>
            </a:r>
            <a:fld id="{05A5AE1F-4813-4D0A-B870-8FB3219A4125}" type="slidenum">
              <a:rPr lang="de-AT" smtClean="0"/>
              <a:pPr/>
              <a:t>‹Nr.›</a:t>
            </a:fld>
            <a:endParaRPr lang="de-AT" dirty="0"/>
          </a:p>
        </p:txBody>
      </p:sp>
      <p:cxnSp>
        <p:nvCxnSpPr>
          <p:cNvPr id="11" name="Gerader Verbinder 10"/>
          <p:cNvCxnSpPr/>
          <p:nvPr/>
        </p:nvCxnSpPr>
        <p:spPr>
          <a:xfrm>
            <a:off x="407987" y="6165850"/>
            <a:ext cx="11376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bwMode="black">
          <a:xfrm>
            <a:off x="407987" y="404813"/>
            <a:ext cx="2246381" cy="612649"/>
          </a:xfrm>
          <a:prstGeom prst="rect">
            <a:avLst/>
          </a:prstGeom>
        </p:spPr>
      </p:pic>
      <p:cxnSp>
        <p:nvCxnSpPr>
          <p:cNvPr id="10" name="Gerader Verbinder 9"/>
          <p:cNvCxnSpPr/>
          <p:nvPr userDrawn="1"/>
        </p:nvCxnSpPr>
        <p:spPr>
          <a:xfrm>
            <a:off x="407987" y="6165850"/>
            <a:ext cx="113760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96157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Lst>
  <p:hf sldNum="0" hdr="0" ftr="0" dt="0"/>
  <p:txStyles>
    <p:titleStyle>
      <a:lvl1pPr algn="r" defTabSz="914400" rtl="0" eaLnBrk="1" latinLnBrk="0" hangingPunct="1">
        <a:lnSpc>
          <a:spcPct val="90000"/>
        </a:lnSpc>
        <a:spcBef>
          <a:spcPct val="0"/>
        </a:spcBef>
        <a:buNone/>
        <a:defRPr sz="2000" kern="1200">
          <a:solidFill>
            <a:schemeClr val="accent1"/>
          </a:solidFill>
          <a:latin typeface="+mj-lt"/>
          <a:ea typeface="+mj-ea"/>
          <a:cs typeface="+mj-cs"/>
        </a:defRPr>
      </a:lvl1pPr>
    </p:titleStyle>
    <p:bodyStyle>
      <a:lvl1pPr marL="182563" indent="-182563" algn="l" defTabSz="914400" rtl="0" eaLnBrk="1" latinLnBrk="0" hangingPunct="1">
        <a:lnSpc>
          <a:spcPct val="95000"/>
        </a:lnSpc>
        <a:spcBef>
          <a:spcPts val="10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361950" indent="-179388" algn="l" defTabSz="914400" rtl="0" eaLnBrk="1" latinLnBrk="0" hangingPunct="1">
        <a:lnSpc>
          <a:spcPct val="95000"/>
        </a:lnSpc>
        <a:spcBef>
          <a:spcPts val="500"/>
        </a:spcBef>
        <a:buSzPct val="100000"/>
        <a:buFont typeface="Calibri" panose="020F0502020204030204" pitchFamily="34" charset="0"/>
        <a:buChar char="◦"/>
        <a:defRPr sz="2200" kern="1200">
          <a:solidFill>
            <a:schemeClr val="tx1"/>
          </a:solidFill>
          <a:latin typeface="+mn-lt"/>
          <a:ea typeface="+mn-ea"/>
          <a:cs typeface="+mn-cs"/>
        </a:defRPr>
      </a:lvl2pPr>
      <a:lvl3pPr marL="539750" indent="-184150" algn="l" defTabSz="914400" rtl="0" eaLnBrk="1" latinLnBrk="0" hangingPunct="1">
        <a:lnSpc>
          <a:spcPct val="95000"/>
        </a:lnSpc>
        <a:spcBef>
          <a:spcPts val="500"/>
        </a:spcBef>
        <a:buFont typeface="Source Sans Pro Light" panose="020B0403030403020204" pitchFamily="34" charset="0"/>
        <a:buChar char="­"/>
        <a:defRPr sz="2000" kern="1200">
          <a:solidFill>
            <a:schemeClr val="tx1"/>
          </a:solidFill>
          <a:latin typeface="+mn-lt"/>
          <a:ea typeface="+mn-ea"/>
          <a:cs typeface="+mn-cs"/>
        </a:defRPr>
      </a:lvl3pPr>
      <a:lvl4pPr marL="722313" indent="-182563" algn="l" defTabSz="914400" rtl="0" eaLnBrk="1" latinLnBrk="0" hangingPunct="1">
        <a:lnSpc>
          <a:spcPct val="95000"/>
        </a:lnSpc>
        <a:spcBef>
          <a:spcPts val="500"/>
        </a:spcBef>
        <a:buFont typeface="Arial" panose="020B0604020202020204" pitchFamily="34" charset="0"/>
        <a:buChar char="•"/>
        <a:defRPr sz="2000" kern="1200">
          <a:solidFill>
            <a:schemeClr val="tx1"/>
          </a:solidFill>
          <a:latin typeface="+mn-lt"/>
          <a:ea typeface="+mn-ea"/>
          <a:cs typeface="+mn-cs"/>
        </a:defRPr>
      </a:lvl4pPr>
      <a:lvl5pPr marL="895350" indent="-173038" algn="l" defTabSz="914400" rtl="0" eaLnBrk="1" latinLnBrk="0" hangingPunct="1">
        <a:lnSpc>
          <a:spcPct val="95000"/>
        </a:lnSpc>
        <a:spcBef>
          <a:spcPts val="500"/>
        </a:spcBef>
        <a:buFont typeface="Source Sans Pro Light" panose="020B0403030403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4" pos="3840" userDrawn="1">
          <p15:clr>
            <a:srgbClr val="F26B43"/>
          </p15:clr>
        </p15:guide>
        <p15:guide id="15" orient="horz" pos="2160" userDrawn="1">
          <p15:clr>
            <a:srgbClr val="F26B43"/>
          </p15:clr>
        </p15:guide>
        <p15:guide id="16" pos="257" userDrawn="1">
          <p15:clr>
            <a:srgbClr val="F26B43"/>
          </p15:clr>
        </p15:guide>
        <p15:guide id="17" pos="7423" userDrawn="1">
          <p15:clr>
            <a:srgbClr val="F26B43"/>
          </p15:clr>
        </p15:guide>
        <p15:guide id="18" orient="horz" pos="255" userDrawn="1">
          <p15:clr>
            <a:srgbClr val="F26B43"/>
          </p15:clr>
        </p15:guide>
        <p15:guide id="19" orient="horz" pos="1434" userDrawn="1">
          <p15:clr>
            <a:srgbClr val="F26B43"/>
          </p15:clr>
        </p15:guide>
        <p15:guide id="20" orient="horz" pos="3884" userDrawn="1">
          <p15:clr>
            <a:srgbClr val="F26B43"/>
          </p15:clr>
        </p15:guide>
        <p15:guide id="21" pos="5632" userDrawn="1">
          <p15:clr>
            <a:srgbClr val="F26B43"/>
          </p15:clr>
        </p15:guide>
        <p15:guide id="22" orient="horz" pos="1366" userDrawn="1">
          <p15:clr>
            <a:srgbClr val="F26B43"/>
          </p15:clr>
        </p15:guide>
        <p15:guide id="23" orient="horz" pos="3748" userDrawn="1">
          <p15:clr>
            <a:srgbClr val="F26B43"/>
          </p15:clr>
        </p15:guide>
        <p15:guide id="24" orient="horz" pos="879" userDrawn="1">
          <p15:clr>
            <a:srgbClr val="F26B43"/>
          </p15:clr>
        </p15:guide>
        <p15:guide id="25" orient="horz" pos="83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9933" y="1460810"/>
            <a:ext cx="11494082" cy="1111381"/>
          </a:xfrm>
        </p:spPr>
        <p:txBody>
          <a:bodyPr/>
          <a:lstStyle/>
          <a:p>
            <a:br>
              <a:rPr lang="de-DE" sz="2600" dirty="0">
                <a:effectLst/>
                <a:latin typeface="Calibri" panose="020F0502020204030204" pitchFamily="34" charset="0"/>
                <a:ea typeface="Calibri" panose="020F0502020204030204" pitchFamily="34" charset="0"/>
              </a:rPr>
            </a:br>
            <a:br>
              <a:rPr lang="de-DE" sz="2600" dirty="0">
                <a:effectLst/>
                <a:latin typeface="Calibri" panose="020F0502020204030204" pitchFamily="34" charset="0"/>
                <a:ea typeface="Calibri" panose="020F0502020204030204" pitchFamily="34" charset="0"/>
              </a:rPr>
            </a:br>
            <a:br>
              <a:rPr lang="de-DE" sz="2600" dirty="0">
                <a:effectLst/>
                <a:latin typeface="Calibri" panose="020F0502020204030204" pitchFamily="34" charset="0"/>
                <a:ea typeface="Calibri" panose="020F0502020204030204" pitchFamily="34" charset="0"/>
              </a:rPr>
            </a:br>
            <a:br>
              <a:rPr lang="de-DE" dirty="0">
                <a:effectLst/>
                <a:ea typeface="Calibri" panose="020F0502020204030204" pitchFamily="34" charset="0"/>
              </a:rPr>
            </a:br>
            <a:r>
              <a:rPr lang="de-DE" dirty="0">
                <a:effectLst/>
                <a:ea typeface="Aptos" panose="020B0004020202020204" pitchFamily="34" charset="0"/>
                <a:cs typeface="Times New Roman" panose="02020603050405020304" pitchFamily="18" charset="0"/>
              </a:rPr>
              <a:t>In und aus Krisen leben: Zur Matrix des biblisch bezeugten Glaubens</a:t>
            </a:r>
            <a:endParaRPr lang="de-DE" b="1" dirty="0"/>
          </a:p>
        </p:txBody>
      </p:sp>
      <p:sp>
        <p:nvSpPr>
          <p:cNvPr id="3075" name="Rectangle 3"/>
          <p:cNvSpPr>
            <a:spLocks noGrp="1" noChangeArrowheads="1"/>
          </p:cNvSpPr>
          <p:nvPr>
            <p:ph type="subTitle" idx="1"/>
          </p:nvPr>
        </p:nvSpPr>
        <p:spPr>
          <a:xfrm>
            <a:off x="407989" y="3721563"/>
            <a:ext cx="11376025" cy="1552240"/>
          </a:xfrm>
        </p:spPr>
        <p:txBody>
          <a:bodyPr/>
          <a:lstStyle/>
          <a:p>
            <a:pPr marL="0" indent="0">
              <a:lnSpc>
                <a:spcPct val="90000"/>
              </a:lnSpc>
            </a:pPr>
            <a:r>
              <a:rPr lang="de-DE" sz="2000" dirty="0">
                <a:solidFill>
                  <a:schemeClr val="accent1"/>
                </a:solidFill>
              </a:rPr>
              <a:t>Regina Polak</a:t>
            </a:r>
          </a:p>
          <a:p>
            <a:pPr marL="0" indent="0">
              <a:lnSpc>
                <a:spcPct val="90000"/>
              </a:lnSpc>
            </a:pPr>
            <a:endParaRPr lang="de-DE" sz="2000" dirty="0">
              <a:solidFill>
                <a:schemeClr val="accent1"/>
              </a:solidFill>
            </a:endParaRPr>
          </a:p>
          <a:p>
            <a:pPr marL="0" indent="0">
              <a:lnSpc>
                <a:spcPct val="90000"/>
              </a:lnSpc>
            </a:pPr>
            <a:endParaRPr lang="de-DE" sz="2000" dirty="0">
              <a:solidFill>
                <a:schemeClr val="accent1"/>
              </a:solidFill>
            </a:endParaRPr>
          </a:p>
          <a:p>
            <a:pPr marL="0" indent="0">
              <a:lnSpc>
                <a:spcPct val="90000"/>
              </a:lnSpc>
            </a:pPr>
            <a:endParaRPr lang="de-DE" sz="1600" dirty="0">
              <a:solidFill>
                <a:schemeClr val="accent1"/>
              </a:solidFill>
            </a:endParaRPr>
          </a:p>
          <a:p>
            <a:pPr marL="0" indent="0">
              <a:lnSpc>
                <a:spcPct val="90000"/>
              </a:lnSpc>
            </a:pPr>
            <a:r>
              <a:rPr lang="de-DE" sz="1600" dirty="0">
                <a:solidFill>
                  <a:schemeClr val="accent1"/>
                </a:solidFill>
              </a:rPr>
              <a:t>Institut für Praktische Theologie </a:t>
            </a:r>
          </a:p>
          <a:p>
            <a:pPr marL="0" indent="0">
              <a:lnSpc>
                <a:spcPct val="90000"/>
              </a:lnSpc>
            </a:pPr>
            <a:r>
              <a:rPr lang="de-DE" sz="1600" dirty="0">
                <a:solidFill>
                  <a:schemeClr val="accent1"/>
                </a:solidFill>
              </a:rPr>
              <a:t>(Pastoraltheologie und Kerygmatik | Religionspädagogik und Katechetik )</a:t>
            </a:r>
          </a:p>
        </p:txBody>
      </p:sp>
      <p:pic>
        <p:nvPicPr>
          <p:cNvPr id="1030" name="Picture 6" descr="Zeitgefühl in der Pandemie: Wenn nicht, dann jetzt! | ZEIT ONLINE">
            <a:extLst>
              <a:ext uri="{FF2B5EF4-FFF2-40B4-BE49-F238E27FC236}">
                <a16:creationId xmlns:a16="http://schemas.microsoft.com/office/drawing/2014/main" id="{EEE6D97A-7F3B-AB05-9508-A7FDCA4CF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565" y="3429000"/>
            <a:ext cx="3514625" cy="19681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Inhaltsplatzhalter 2">
            <a:extLst>
              <a:ext uri="{FF2B5EF4-FFF2-40B4-BE49-F238E27FC236}">
                <a16:creationId xmlns:a16="http://schemas.microsoft.com/office/drawing/2014/main" id="{04EBDABE-7AA5-3C86-63B8-5AF81B1EB771}"/>
              </a:ext>
            </a:extLst>
          </p:cNvPr>
          <p:cNvSpPr>
            <a:spLocks noGrp="1" noChangeArrowheads="1"/>
          </p:cNvSpPr>
          <p:nvPr>
            <p:ph sz="half" idx="1"/>
          </p:nvPr>
        </p:nvSpPr>
        <p:spPr>
          <a:xfrm>
            <a:off x="407988" y="2276475"/>
            <a:ext cx="5688000" cy="3433661"/>
          </a:xfrm>
        </p:spPr>
        <p:txBody>
          <a:bodyPr>
            <a:normAutofit/>
          </a:bodyPr>
          <a:lstStyle/>
          <a:p>
            <a:r>
              <a:rPr lang="de-DE" altLang="de-DE" sz="2400" dirty="0"/>
              <a:t>Was ist eine „Krise“?</a:t>
            </a:r>
          </a:p>
          <a:p>
            <a:r>
              <a:rPr lang="de-DE" altLang="de-DE" sz="2400" dirty="0"/>
              <a:t>Bibel als „Krisen-Transformations-Literatur“</a:t>
            </a:r>
          </a:p>
          <a:p>
            <a:r>
              <a:rPr lang="de-DE" altLang="de-DE" sz="2400" dirty="0"/>
              <a:t>Die Jesus-Bewegung in der Dauerkrise</a:t>
            </a:r>
          </a:p>
          <a:p>
            <a:r>
              <a:rPr lang="de-DE" altLang="de-DE" sz="2400" dirty="0"/>
              <a:t>Krisen als „Lernorte“ des Glaubens</a:t>
            </a:r>
          </a:p>
        </p:txBody>
      </p:sp>
      <p:pic>
        <p:nvPicPr>
          <p:cNvPr id="2050" name="Picture 2" descr="Total erschöpft - wie weiter? Predigt zur Krise von Elia (1. Könige 19) -  Blog Max Hartmann">
            <a:extLst>
              <a:ext uri="{FF2B5EF4-FFF2-40B4-BE49-F238E27FC236}">
                <a16:creationId xmlns:a16="http://schemas.microsoft.com/office/drawing/2014/main" id="{B9192B78-4D00-FDE7-1F87-F4DB4B3981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72292" y="1223011"/>
            <a:ext cx="3690661" cy="4487126"/>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6146" name="Titel 1">
            <a:extLst>
              <a:ext uri="{FF2B5EF4-FFF2-40B4-BE49-F238E27FC236}">
                <a16:creationId xmlns:a16="http://schemas.microsoft.com/office/drawing/2014/main" id="{F9EB1CB9-8B19-D7BF-382A-C34481573732}"/>
              </a:ext>
            </a:extLst>
          </p:cNvPr>
          <p:cNvSpPr>
            <a:spLocks noGrp="1" noChangeArrowheads="1"/>
          </p:cNvSpPr>
          <p:nvPr>
            <p:ph type="title"/>
          </p:nvPr>
        </p:nvSpPr>
        <p:spPr>
          <a:xfrm>
            <a:off x="3251199" y="404813"/>
            <a:ext cx="8532813" cy="313734"/>
          </a:xfrm>
        </p:spPr>
        <p:txBody>
          <a:bodyPr anchor="b">
            <a:normAutofit/>
          </a:bodyPr>
          <a:lstStyle/>
          <a:p>
            <a:r>
              <a:rPr lang="de-DE" altLang="de-DE" dirty="0"/>
              <a:t>Aufbau</a:t>
            </a:r>
            <a:endParaRPr lang="de-AT" altLang="de-DE" dirty="0"/>
          </a:p>
        </p:txBody>
      </p:sp>
      <p:sp>
        <p:nvSpPr>
          <p:cNvPr id="33813" name="Text Placeholder 4">
            <a:extLst>
              <a:ext uri="{FF2B5EF4-FFF2-40B4-BE49-F238E27FC236}">
                <a16:creationId xmlns:a16="http://schemas.microsoft.com/office/drawing/2014/main" id="{ADF8250D-377C-2F88-9176-CBE0F2BDCCF6}"/>
              </a:ext>
            </a:extLst>
          </p:cNvPr>
          <p:cNvSpPr>
            <a:spLocks noGrp="1"/>
          </p:cNvSpPr>
          <p:nvPr>
            <p:ph type="body" sz="quarter" idx="19"/>
          </p:nvPr>
        </p:nvSpPr>
        <p:spPr>
          <a:xfrm>
            <a:off x="407988" y="5820569"/>
            <a:ext cx="4395787" cy="232990"/>
          </a:xfrm>
        </p:spPr>
        <p:txBody>
          <a:bodyPr/>
          <a:lstStyle/>
          <a:p>
            <a:endParaRPr lang="en-US"/>
          </a:p>
        </p:txBody>
      </p:sp>
      <p:sp>
        <p:nvSpPr>
          <p:cNvPr id="33815" name="Text Placeholder 5">
            <a:extLst>
              <a:ext uri="{FF2B5EF4-FFF2-40B4-BE49-F238E27FC236}">
                <a16:creationId xmlns:a16="http://schemas.microsoft.com/office/drawing/2014/main" id="{C52776D7-1B98-209C-8383-A8614089F51E}"/>
              </a:ext>
            </a:extLst>
          </p:cNvPr>
          <p:cNvSpPr>
            <a:spLocks noGrp="1"/>
          </p:cNvSpPr>
          <p:nvPr>
            <p:ph type="body" sz="quarter" idx="20"/>
          </p:nvPr>
        </p:nvSpPr>
        <p:spPr>
          <a:xfrm>
            <a:off x="6384759" y="5820569"/>
            <a:ext cx="4395787" cy="232990"/>
          </a:xfrm>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743734F-41FB-A271-4349-F4C865F707E7}"/>
              </a:ext>
            </a:extLst>
          </p:cNvPr>
          <p:cNvSpPr>
            <a:spLocks noGrp="1"/>
          </p:cNvSpPr>
          <p:nvPr>
            <p:ph type="ctrTitle"/>
          </p:nvPr>
        </p:nvSpPr>
        <p:spPr/>
        <p:txBody>
          <a:bodyPr/>
          <a:lstStyle/>
          <a:p>
            <a:r>
              <a:rPr lang="de-DE" dirty="0"/>
              <a:t>Was ist eine „Krise“?</a:t>
            </a:r>
          </a:p>
        </p:txBody>
      </p:sp>
      <p:sp>
        <p:nvSpPr>
          <p:cNvPr id="8" name="Untertitel 7">
            <a:extLst>
              <a:ext uri="{FF2B5EF4-FFF2-40B4-BE49-F238E27FC236}">
                <a16:creationId xmlns:a16="http://schemas.microsoft.com/office/drawing/2014/main" id="{3EACFFF0-56C5-1BB1-6B6C-3BB196D8F539}"/>
              </a:ext>
            </a:extLst>
          </p:cNvPr>
          <p:cNvSpPr>
            <a:spLocks noGrp="1"/>
          </p:cNvSpPr>
          <p:nvPr>
            <p:ph type="subTitle" idx="1"/>
          </p:nvPr>
        </p:nvSpPr>
        <p:spPr/>
        <p:txBody>
          <a:bodyPr/>
          <a:lstStyle/>
          <a:p>
            <a:endParaRPr lang="de-DE"/>
          </a:p>
        </p:txBody>
      </p:sp>
      <p:pic>
        <p:nvPicPr>
          <p:cNvPr id="2" name="Picture 2" descr="Krise: Arten, Phasen und Bewältigung | Schwabe Austria">
            <a:extLst>
              <a:ext uri="{FF2B5EF4-FFF2-40B4-BE49-F238E27FC236}">
                <a16:creationId xmlns:a16="http://schemas.microsoft.com/office/drawing/2014/main" id="{736A231B-EFCC-2D0E-B095-915E020A8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653" b="3653"/>
          <a:stretch>
            <a:fillRect/>
          </a:stretch>
        </p:blipFill>
        <p:spPr bwMode="auto">
          <a:xfrm>
            <a:off x="5421149" y="900824"/>
            <a:ext cx="5820997" cy="359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395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AA0A9DDB-9BFB-F479-C579-F5696F0F2895}"/>
              </a:ext>
            </a:extLst>
          </p:cNvPr>
          <p:cNvSpPr>
            <a:spLocks noGrp="1"/>
          </p:cNvSpPr>
          <p:nvPr>
            <p:ph idx="1"/>
          </p:nvPr>
        </p:nvSpPr>
        <p:spPr>
          <a:xfrm>
            <a:off x="407987" y="1040130"/>
            <a:ext cx="11376026" cy="5109210"/>
          </a:xfrm>
        </p:spPr>
        <p:txBody>
          <a:bodyPr/>
          <a:lstStyle/>
          <a:p>
            <a:r>
              <a:rPr lang="de-DE" b="1" dirty="0"/>
              <a:t>Krisen sind keine „objektiven“ Zustände, sondern die Wahrnehmung eines (geschichtlichen) Ereignisses/einer (geschichtlichen) Situation als „Krise“ ist immer eine Interpretation, abhängig</a:t>
            </a:r>
            <a:r>
              <a:rPr lang="de-DE" dirty="0"/>
              <a:t> u.a.</a:t>
            </a:r>
          </a:p>
          <a:p>
            <a:pPr lvl="1"/>
            <a:r>
              <a:rPr lang="de-DE" sz="1900" dirty="0"/>
              <a:t>vom Weltbild (gläubig/nicht gläubig – mit der Wirklichkeit Gottes „rechnen“ – oder nicht; aber welcher Gott?)</a:t>
            </a:r>
          </a:p>
          <a:p>
            <a:pPr lvl="1"/>
            <a:r>
              <a:rPr lang="de-DE" sz="1900" dirty="0"/>
              <a:t>von bewussten und unbewussten „Normalitäts“-Vorstellungen und –erwartungen (z.B. wachsender Wohlstand, kulturelle Homogenität, fossile Energie, nationalstaatliche Ordnung, etc.)</a:t>
            </a:r>
          </a:p>
          <a:p>
            <a:pPr lvl="1"/>
            <a:r>
              <a:rPr lang="de-DE" sz="1900" dirty="0"/>
              <a:t>von Zeit- und Raumvorstellungen (Lebensalter/Lebenserwartung; Glaube an ein Weiterleben nach dem Tod; nationaler/Internationaler Fokus; historischer Fokus, wie z.B. Langzeitvergleiche etc.)</a:t>
            </a:r>
          </a:p>
          <a:p>
            <a:pPr lvl="1"/>
            <a:r>
              <a:rPr lang="de-DE" sz="1900" dirty="0"/>
              <a:t>von kulturellen (Vor)Erfahrungen und Narrativen (z.B. Hurrikane in Haiti)</a:t>
            </a:r>
          </a:p>
          <a:p>
            <a:pPr lvl="1"/>
            <a:r>
              <a:rPr lang="de-DE" sz="1900" dirty="0"/>
              <a:t>von individuellen psychologischen Dispositionen (Ängstlichkeit, Selbstwirksamkeit, Optimismus, …)</a:t>
            </a:r>
          </a:p>
          <a:p>
            <a:r>
              <a:rPr lang="de-DE" b="1" dirty="0"/>
              <a:t>Aktuell</a:t>
            </a:r>
            <a:r>
              <a:rPr lang="de-DE" dirty="0"/>
              <a:t> werden als „Krisen“ wahrgenommen: Migration, Klima, Künstliche Intelligenz, Inflation, Krieg, Armut …→ </a:t>
            </a:r>
            <a:r>
              <a:rPr lang="de-DE" b="1" dirty="0"/>
              <a:t>verschiedene Deutungen </a:t>
            </a:r>
            <a:r>
              <a:rPr lang="de-DE" dirty="0"/>
              <a:t>zu jedem Thema (vgl. „Was glaubt Österreich?“) </a:t>
            </a:r>
          </a:p>
          <a:p>
            <a:r>
              <a:rPr lang="de-DE" dirty="0"/>
              <a:t>Keine Angebote, wie man Glauben als „Krisen-Tool“ benützen kann, sondern Fokus auf Möglichkeiten, </a:t>
            </a:r>
            <a:r>
              <a:rPr lang="de-DE" b="1" dirty="0"/>
              <a:t>wie man aus christlicher Sicht Ereignisse und Situationen, die als „Krisen“ wahrgenommen werden, deuten und mit ihnen umgehen kann, </a:t>
            </a:r>
            <a:r>
              <a:rPr lang="de-DE" dirty="0"/>
              <a:t>: </a:t>
            </a:r>
            <a:r>
              <a:rPr lang="de-DE" b="1" dirty="0"/>
              <a:t>„Krisen-Transformation“</a:t>
            </a:r>
            <a:r>
              <a:rPr lang="de-DE" dirty="0"/>
              <a:t> als biblische Matrix  </a:t>
            </a:r>
          </a:p>
        </p:txBody>
      </p:sp>
      <p:sp>
        <p:nvSpPr>
          <p:cNvPr id="4" name="Titel 3">
            <a:extLst>
              <a:ext uri="{FF2B5EF4-FFF2-40B4-BE49-F238E27FC236}">
                <a16:creationId xmlns:a16="http://schemas.microsoft.com/office/drawing/2014/main" id="{0A013161-535A-EA88-DDB3-17641A883580}"/>
              </a:ext>
            </a:extLst>
          </p:cNvPr>
          <p:cNvSpPr>
            <a:spLocks noGrp="1"/>
          </p:cNvSpPr>
          <p:nvPr>
            <p:ph type="title"/>
          </p:nvPr>
        </p:nvSpPr>
        <p:spPr/>
        <p:txBody>
          <a:bodyPr/>
          <a:lstStyle/>
          <a:p>
            <a:r>
              <a:rPr lang="de-DE" dirty="0"/>
              <a:t>Hinführung</a:t>
            </a:r>
          </a:p>
        </p:txBody>
      </p:sp>
    </p:spTree>
    <p:extLst>
      <p:ext uri="{BB962C8B-B14F-4D97-AF65-F5344CB8AC3E}">
        <p14:creationId xmlns:p14="http://schemas.microsoft.com/office/powerpoint/2010/main" val="640813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7AC7AD09-16E3-D820-4BDC-A397D7457317}"/>
              </a:ext>
            </a:extLst>
          </p:cNvPr>
          <p:cNvSpPr>
            <a:spLocks noGrp="1"/>
          </p:cNvSpPr>
          <p:nvPr>
            <p:ph idx="1"/>
          </p:nvPr>
        </p:nvSpPr>
        <p:spPr>
          <a:xfrm>
            <a:off x="407986" y="1028701"/>
            <a:ext cx="11376026" cy="5537292"/>
          </a:xfrm>
        </p:spPr>
        <p:txBody>
          <a:bodyPr/>
          <a:lstStyle/>
          <a:p>
            <a:r>
              <a:rPr lang="de-DE" sz="2000" b="1" dirty="0">
                <a:effectLst/>
                <a:ea typeface="Calibri" panose="020F0502020204030204" pitchFamily="34" charset="0"/>
                <a:cs typeface="Times New Roman" panose="02020603050405020304" pitchFamily="18" charset="0"/>
              </a:rPr>
              <a:t>„Krise“ beschreibt die Zeiterfahrung der Kontingenz, d.h. der Nicht-Notwendigkeit und Zu-fälligkeit alles Bestehenden.</a:t>
            </a:r>
          </a:p>
          <a:p>
            <a:pPr lvl="1"/>
            <a:r>
              <a:rPr lang="de-DE" sz="1800" dirty="0">
                <a:effectLst/>
                <a:ea typeface="Calibri" panose="020F0502020204030204" pitchFamily="34" charset="0"/>
                <a:cs typeface="Times New Roman" panose="02020603050405020304" pitchFamily="18" charset="0"/>
              </a:rPr>
              <a:t> Krisenerfahrungen als Kontingenzerfahrungen beschreiben die Erfahrung, dass Ereignisse und Vorkommnisse im menschlichen Lebenszusammenhang nicht mehr in die vorgegebenen, bis dahin vertrauten und geglaubten Deutungszusammenhänge passen, die dazu dienen, Sinn und Zweck des menschlichen Lebens zu verstehen. Kontingenz ist eine Zeitqualität, die quer zu den bis zur Krise bewusst oder unbewusst geltenden Absichten, Hoffnungen und Erwartungen steht.</a:t>
            </a:r>
          </a:p>
          <a:p>
            <a:pPr>
              <a:spcBef>
                <a:spcPts val="600"/>
              </a:spcBef>
            </a:pPr>
            <a:r>
              <a:rPr lang="de-DE" sz="2000" b="1" dirty="0">
                <a:effectLst/>
                <a:ea typeface="Calibri" panose="020F0502020204030204" pitchFamily="34" charset="0"/>
                <a:cs typeface="Times New Roman" panose="02020603050405020304" pitchFamily="18" charset="0"/>
              </a:rPr>
              <a:t>Deshalb setzen Krisen mentale Prozeduren der Deutung und Interpretation in Gang. </a:t>
            </a:r>
          </a:p>
          <a:p>
            <a:pPr lvl="1">
              <a:spcBef>
                <a:spcPts val="600"/>
              </a:spcBef>
            </a:pPr>
            <a:r>
              <a:rPr lang="de-DE" sz="1800" dirty="0">
                <a:effectLst/>
                <a:ea typeface="Calibri" panose="020F0502020204030204" pitchFamily="34" charset="0"/>
                <a:cs typeface="Times New Roman" panose="02020603050405020304" pitchFamily="18" charset="0"/>
              </a:rPr>
              <a:t>Denn die bis dahin als geordnet wahrgenommene Welt erscheint durch die Erfahrung der Kontingenz plötzlich chaotisch, störend und fremd. Krisen können daher nicht nur technokratisch „bewältigt“ werden, sondern stellen eine Herausforderung dar, die auch vom menschlichen Geist beantwortet werden muss, um Geschichten und Geschichte erzählen zu können.</a:t>
            </a:r>
          </a:p>
          <a:p>
            <a:pPr lvl="1">
              <a:spcBef>
                <a:spcPts val="600"/>
              </a:spcBef>
            </a:pPr>
            <a:r>
              <a:rPr lang="de-DE" sz="1800" dirty="0">
                <a:effectLst/>
                <a:ea typeface="Calibri" panose="020F0502020204030204" pitchFamily="34" charset="0"/>
                <a:cs typeface="Times New Roman" panose="02020603050405020304" pitchFamily="18" charset="0"/>
              </a:rPr>
              <a:t>Insbesondere muss das Verhältnis zwischen Handeln und Leiden auf der einen Seite und dem zeitlichen Wandel auf der anderen Seite reflektiert und vereinbart werden, um als Subjekt wieder handlungsfähig zu werden. Andernfalls wird die erlebte Geschichte zu einem „Schicksal“, das einer Gesellschaft widerfährt und dem es sich nur ohnmächtig ausliefern kann. </a:t>
            </a:r>
          </a:p>
          <a:p>
            <a:pPr>
              <a:spcBef>
                <a:spcPts val="600"/>
              </a:spcBef>
            </a:pPr>
            <a:r>
              <a:rPr lang="de-DE" sz="2000" b="1" dirty="0">
                <a:effectLst/>
                <a:ea typeface="Calibri" panose="020F0502020204030204" pitchFamily="34" charset="0"/>
                <a:cs typeface="Times New Roman" panose="02020603050405020304" pitchFamily="18" charset="0"/>
              </a:rPr>
              <a:t>Insofern ist jede Krise kritisch – sie zwingt zur Unterscheidung, zur (Selbst)Kritik, zur Veränderung - und ist</a:t>
            </a:r>
            <a:r>
              <a:rPr lang="de-DE" sz="2000" b="1" dirty="0">
                <a:ea typeface="Calibri" panose="020F0502020204030204" pitchFamily="34" charset="0"/>
                <a:cs typeface="Times New Roman" panose="02020603050405020304" pitchFamily="18" charset="0"/>
              </a:rPr>
              <a:t> daher</a:t>
            </a:r>
            <a:r>
              <a:rPr lang="de-DE" sz="2000" b="1" dirty="0">
                <a:effectLst/>
                <a:ea typeface="Calibri" panose="020F0502020204030204" pitchFamily="34" charset="0"/>
                <a:cs typeface="Times New Roman" panose="02020603050405020304" pitchFamily="18" charset="0"/>
              </a:rPr>
              <a:t> gefährlich.</a:t>
            </a:r>
          </a:p>
          <a:p>
            <a:endParaRPr lang="de-DE" sz="1800" dirty="0">
              <a:ea typeface="Calibri" panose="020F0502020204030204" pitchFamily="34" charset="0"/>
              <a:cs typeface="Times New Roman" panose="02020603050405020304" pitchFamily="18" charset="0"/>
            </a:endParaRPr>
          </a:p>
          <a:p>
            <a:pPr marL="0" indent="0">
              <a:buNone/>
            </a:pPr>
            <a:endParaRPr lang="de-DE" dirty="0"/>
          </a:p>
        </p:txBody>
      </p:sp>
      <p:sp>
        <p:nvSpPr>
          <p:cNvPr id="3" name="Titel 2">
            <a:extLst>
              <a:ext uri="{FF2B5EF4-FFF2-40B4-BE49-F238E27FC236}">
                <a16:creationId xmlns:a16="http://schemas.microsoft.com/office/drawing/2014/main" id="{103C007C-F0D6-CEA1-D3FF-45F87040715A}"/>
              </a:ext>
            </a:extLst>
          </p:cNvPr>
          <p:cNvSpPr>
            <a:spLocks noGrp="1"/>
          </p:cNvSpPr>
          <p:nvPr>
            <p:ph type="title"/>
          </p:nvPr>
        </p:nvSpPr>
        <p:spPr>
          <a:xfrm>
            <a:off x="3262629" y="404813"/>
            <a:ext cx="8532813" cy="313734"/>
          </a:xfrm>
        </p:spPr>
        <p:txBody>
          <a:bodyPr/>
          <a:lstStyle/>
          <a:p>
            <a:r>
              <a:rPr lang="de-DE" dirty="0"/>
              <a:t>„Krise“  als Kontingenzerfahrung (J. Rüsen)</a:t>
            </a:r>
          </a:p>
        </p:txBody>
      </p:sp>
    </p:spTree>
    <p:extLst>
      <p:ext uri="{BB962C8B-B14F-4D97-AF65-F5344CB8AC3E}">
        <p14:creationId xmlns:p14="http://schemas.microsoft.com/office/powerpoint/2010/main" val="2876268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779D190F-BF60-FED2-9F34-CC16E814A9F5}"/>
              </a:ext>
            </a:extLst>
          </p:cNvPr>
          <p:cNvSpPr>
            <a:spLocks noGrp="1"/>
          </p:cNvSpPr>
          <p:nvPr>
            <p:ph idx="1"/>
          </p:nvPr>
        </p:nvSpPr>
        <p:spPr>
          <a:xfrm>
            <a:off x="407987" y="1234440"/>
            <a:ext cx="11376026" cy="4714035"/>
          </a:xfrm>
        </p:spPr>
        <p:txBody>
          <a:bodyPr/>
          <a:lstStyle/>
          <a:p>
            <a:r>
              <a:rPr lang="de-DE" sz="2000" b="1" dirty="0"/>
              <a:t>Krisen sind „bedrohte Ordnungen“, </a:t>
            </a:r>
            <a:r>
              <a:rPr lang="de-DE" sz="2000" dirty="0"/>
              <a:t>d.h. offene soziale Situationen voller Emotionen (Angst, Wut, Hass), die Menschen sowohl individuell als auch als Gesellschaft überfordern.  Bestimmte Ereignisse sind aber nicht also solche Bedrohungen, sondern werden durch Selbstalarmierungen aus bestehenden Ordnungen heraus als solche wahrgenommen. Nicht der Gegenstand, sondern der Alarm setzt eine Bedrohungsdynamik in Gang. Die Reaktionen darauf sind verschieden: Sie reichen von der Aussetzung von Grundrechten, Feindbildkonstitution, Gewaltaktionen über Ignoranz und Schönmalerei bis zu Solidaritätsaktionen, Allianzenbildung, etc. Bedrohungen sind daher offene Situationen mit hohem Konfliktpotential. (Frie/Meier)</a:t>
            </a:r>
          </a:p>
          <a:p>
            <a:r>
              <a:rPr lang="de-DE" sz="2000" b="1" dirty="0"/>
              <a:t>Krisen sind Prüfungen, die einzelne und ganze Völker betreffen. </a:t>
            </a:r>
            <a:r>
              <a:rPr lang="de-DE" sz="2000" dirty="0"/>
              <a:t>Die eigenen Kategorien und Denkweisen werden erschüttert, Prioritäten und Lebensstil werden herausgefordert. In Krisen geraten, bedeutet „gesiebt“ zu werden – man überschreitet (freiwillig oder gezwungenermaßen) eine Schwelle und kommt aus der Krise nicht so heraus wie man hineingegangen ist. Krisen sind daher Zeiten der Unterscheidung und der Entscheidung. In Krisen zeigen Menschen, wer sie wirklich sind. In Krisen besteht immer die Gefahr des Rückzugs; aber will die Krise bestanden werden, muss man Funktionalismus, eingespielte Gewohnheiten und Rollen verändern, um als besserer Mensch herauszugehen. Dazu muss man sich vom Leiden anderer Menschen anrühren lassen. (Papst Franziskus)  </a:t>
            </a:r>
          </a:p>
        </p:txBody>
      </p:sp>
      <p:sp>
        <p:nvSpPr>
          <p:cNvPr id="3" name="Titel 2">
            <a:extLst>
              <a:ext uri="{FF2B5EF4-FFF2-40B4-BE49-F238E27FC236}">
                <a16:creationId xmlns:a16="http://schemas.microsoft.com/office/drawing/2014/main" id="{092DD692-BE8D-4FD9-6F51-66F07AE70477}"/>
              </a:ext>
            </a:extLst>
          </p:cNvPr>
          <p:cNvSpPr>
            <a:spLocks noGrp="1"/>
          </p:cNvSpPr>
          <p:nvPr>
            <p:ph type="title"/>
          </p:nvPr>
        </p:nvSpPr>
        <p:spPr/>
        <p:txBody>
          <a:bodyPr/>
          <a:lstStyle/>
          <a:p>
            <a:r>
              <a:rPr lang="de-DE" dirty="0"/>
              <a:t>„Krise“ als „bedrohte Ordnung“ und „Prüfung“</a:t>
            </a:r>
          </a:p>
        </p:txBody>
      </p:sp>
    </p:spTree>
    <p:extLst>
      <p:ext uri="{BB962C8B-B14F-4D97-AF65-F5344CB8AC3E}">
        <p14:creationId xmlns:p14="http://schemas.microsoft.com/office/powerpoint/2010/main" val="220597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1D7F658-1780-27F5-11C1-142D083720B6}"/>
              </a:ext>
            </a:extLst>
          </p:cNvPr>
          <p:cNvSpPr>
            <a:spLocks noGrp="1"/>
          </p:cNvSpPr>
          <p:nvPr>
            <p:ph idx="1"/>
          </p:nvPr>
        </p:nvSpPr>
        <p:spPr>
          <a:xfrm>
            <a:off x="407987" y="1354666"/>
            <a:ext cx="11376026" cy="4691803"/>
          </a:xfrm>
        </p:spPr>
        <p:txBody>
          <a:bodyPr/>
          <a:lstStyle/>
          <a:p>
            <a:r>
              <a:rPr lang="de-DE" dirty="0">
                <a:ea typeface="Calibri" panose="020F0502020204030204" pitchFamily="34" charset="0"/>
                <a:cs typeface="Times New Roman" panose="02020603050405020304" pitchFamily="18" charset="0"/>
              </a:rPr>
              <a:t>Krisen sind demnach keine objektiven Tatbestände, sondern Ereignisse zwingen dazu, das Verhältnis zur Welt zur reflektieren → höchst unterschiedliche Reaktionen</a:t>
            </a:r>
          </a:p>
          <a:p>
            <a:r>
              <a:rPr lang="de-DE" dirty="0"/>
              <a:t>Z.B. Abwehrreaktionen (solange sich eine Gesellschaft dies leisten kann): Ausblendung, Indifferenz, Beschönigung, Widerstand, Leugnung, Resignation, Verzweiflung, ….</a:t>
            </a:r>
          </a:p>
          <a:p>
            <a:r>
              <a:rPr lang="de-DE" dirty="0"/>
              <a:t>Krisen sind Zeiten der Unterscheidung und der Entscheidung.</a:t>
            </a:r>
          </a:p>
          <a:p>
            <a:r>
              <a:rPr lang="de-DE" dirty="0"/>
              <a:t>Enger Zusammenhang zwischen Krise und Kairos: Versäumt, verschläft man existenzielle Entscheidungen, können Krisen in Katastrophen enden. Umgekehrt können Krisen zu Ausgangspunkten des Neuaufbruchs, der existenziellen Erneuerung, des inneren „Wachstums“, der </a:t>
            </a:r>
            <a:r>
              <a:rPr lang="de-DE" dirty="0" err="1"/>
              <a:t>gesellschcaftlichen</a:t>
            </a:r>
            <a:r>
              <a:rPr lang="de-DE" dirty="0"/>
              <a:t> Entwicklung und des „Fortschritts“ werden (Menschenrechte, Europäische Union nach WK 2)</a:t>
            </a:r>
          </a:p>
          <a:p>
            <a:r>
              <a:rPr lang="de-DE" dirty="0"/>
              <a:t>Die Rede von „Krisen“ resultiert also aus der Kombination „Wahrnehmung * Interpretation*Handlungskonsequenzen“ → Unterschied und Zusammenhang Individuum - Gesellschaft </a:t>
            </a:r>
          </a:p>
        </p:txBody>
      </p:sp>
      <p:sp>
        <p:nvSpPr>
          <p:cNvPr id="3" name="Titel 2">
            <a:extLst>
              <a:ext uri="{FF2B5EF4-FFF2-40B4-BE49-F238E27FC236}">
                <a16:creationId xmlns:a16="http://schemas.microsoft.com/office/drawing/2014/main" id="{4A3056FD-68FA-E11E-E6A1-FD629FEC2E15}"/>
              </a:ext>
            </a:extLst>
          </p:cNvPr>
          <p:cNvSpPr>
            <a:spLocks noGrp="1"/>
          </p:cNvSpPr>
          <p:nvPr>
            <p:ph type="title"/>
          </p:nvPr>
        </p:nvSpPr>
        <p:spPr/>
        <p:txBody>
          <a:bodyPr/>
          <a:lstStyle/>
          <a:p>
            <a:r>
              <a:rPr lang="de-DE" dirty="0"/>
              <a:t>Konsequenzen </a:t>
            </a:r>
          </a:p>
        </p:txBody>
      </p:sp>
    </p:spTree>
    <p:extLst>
      <p:ext uri="{BB962C8B-B14F-4D97-AF65-F5344CB8AC3E}">
        <p14:creationId xmlns:p14="http://schemas.microsoft.com/office/powerpoint/2010/main" val="3766650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7B58F7AE-730D-B28E-F2E4-CAB3E618BB4B}"/>
              </a:ext>
            </a:extLst>
          </p:cNvPr>
          <p:cNvSpPr>
            <a:spLocks noGrp="1"/>
          </p:cNvSpPr>
          <p:nvPr>
            <p:ph idx="1"/>
          </p:nvPr>
        </p:nvSpPr>
        <p:spPr>
          <a:xfrm>
            <a:off x="407987" y="1127759"/>
            <a:ext cx="11376026" cy="4820715"/>
          </a:xfrm>
        </p:spPr>
        <p:txBody>
          <a:bodyPr/>
          <a:lstStyle/>
          <a:p>
            <a:r>
              <a:rPr lang="de-DE" sz="2000" dirty="0"/>
              <a:t>Christ/innen erleben (empirisch) gesellschaftliche Krisen in der gleichen emotionalen und Reaktions-Bandbreite wie andere Menschen (vgl. GS 1)</a:t>
            </a:r>
          </a:p>
          <a:p>
            <a:r>
              <a:rPr lang="de-DE" sz="2000" dirty="0"/>
              <a:t>Spezifische Krisen: Kirchenimplosion, Glaubenskrise, Gotteskrise → lassen sich ebenfalls verschieden deuten:</a:t>
            </a:r>
          </a:p>
          <a:p>
            <a:pPr lvl="1"/>
            <a:r>
              <a:rPr lang="de-DE" sz="2000" dirty="0"/>
              <a:t>Kontingenzerfahrung mit verschiedenen Lösungs- und Ursachendeutungen, z.B. Restauration oder Revolution, </a:t>
            </a:r>
            <a:r>
              <a:rPr lang="de-DE" sz="2000" dirty="0" err="1"/>
              <a:t>Vat</a:t>
            </a:r>
            <a:r>
              <a:rPr lang="de-DE" sz="2000" dirty="0"/>
              <a:t> II zu langsam – oder Verirrung? Gotteskrise als Verlust oder Transformation zu einem vertieften Gottesbild?</a:t>
            </a:r>
          </a:p>
          <a:p>
            <a:pPr lvl="1"/>
            <a:r>
              <a:rPr lang="de-DE" sz="2000" dirty="0"/>
              <a:t>Bedrohte Ordnungen (Kirchenfinanzen→ Downsizing und Bestandsverwaltung oder Aufbruch?; Status in der Gesellschaft: Rückzug und Selbstisolation oder kreative Minderheit?</a:t>
            </a:r>
          </a:p>
          <a:p>
            <a:pPr lvl="1"/>
            <a:r>
              <a:rPr lang="de-DE" sz="2000" dirty="0"/>
              <a:t>Prüfung?</a:t>
            </a:r>
          </a:p>
          <a:p>
            <a:r>
              <a:rPr lang="de-DE" sz="2000" dirty="0"/>
              <a:t>Krisen sind immer vor allem Handeln eine geistige-geistliche-spirituelle Herausforderung: Unter- und Entscheidung als spirituelle Kategorien (vgl. Synodaler Prozess: Was möchte Gott jetzt von seiner Kirche?)</a:t>
            </a:r>
          </a:p>
          <a:p>
            <a:r>
              <a:rPr lang="de-DE" sz="2000" dirty="0">
                <a:ea typeface="Calibri" panose="020F0502020204030204" pitchFamily="34" charset="0"/>
                <a:cs typeface="Times New Roman" panose="02020603050405020304" pitchFamily="18" charset="0"/>
              </a:rPr>
              <a:t>Abwehrformen, Rückzug, Schicksalsgläubigkeit etc. sind </a:t>
            </a:r>
            <a:r>
              <a:rPr lang="de-DE" sz="2000" dirty="0">
                <a:effectLst/>
                <a:ea typeface="Calibri" panose="020F0502020204030204" pitchFamily="34" charset="0"/>
                <a:cs typeface="Times New Roman" panose="02020603050405020304" pitchFamily="18" charset="0"/>
              </a:rPr>
              <a:t>auch eine spirituelle Versuchung</a:t>
            </a:r>
          </a:p>
          <a:p>
            <a:pPr lvl="1"/>
            <a:r>
              <a:rPr lang="de-DE" sz="2000" dirty="0">
                <a:effectLst/>
                <a:ea typeface="Calibri" panose="020F0502020204030204" pitchFamily="34" charset="0"/>
                <a:cs typeface="Times New Roman" panose="02020603050405020304" pitchFamily="18" charset="0"/>
              </a:rPr>
              <a:t>wenn sich Christ/innen auf eine rein innerliche Krisenbewältigung zurückziehen</a:t>
            </a:r>
          </a:p>
          <a:p>
            <a:pPr lvl="1"/>
            <a:r>
              <a:rPr lang="de-DE" sz="2000" dirty="0">
                <a:ea typeface="Calibri" panose="020F0502020204030204" pitchFamily="34" charset="0"/>
                <a:cs typeface="Times New Roman" panose="02020603050405020304" pitchFamily="18" charset="0"/>
              </a:rPr>
              <a:t>Wenn Christ/innen Krisen ausschließlich technokratisch lösen möchten (z.B. durch bessere „Verpackung“)</a:t>
            </a:r>
            <a:endParaRPr lang="de-DE" sz="2000" dirty="0">
              <a:effectLst/>
              <a:ea typeface="Calibri" panose="020F0502020204030204" pitchFamily="34" charset="0"/>
              <a:cs typeface="Times New Roman" panose="02020603050405020304" pitchFamily="18" charset="0"/>
            </a:endParaRPr>
          </a:p>
          <a:p>
            <a:pPr marL="0" indent="0">
              <a:buNone/>
            </a:pPr>
            <a:endParaRPr lang="de-DE" dirty="0"/>
          </a:p>
        </p:txBody>
      </p:sp>
      <p:sp>
        <p:nvSpPr>
          <p:cNvPr id="3" name="Titel 2">
            <a:extLst>
              <a:ext uri="{FF2B5EF4-FFF2-40B4-BE49-F238E27FC236}">
                <a16:creationId xmlns:a16="http://schemas.microsoft.com/office/drawing/2014/main" id="{4F7BB955-1590-9411-E381-A6C60173131F}"/>
              </a:ext>
            </a:extLst>
          </p:cNvPr>
          <p:cNvSpPr>
            <a:spLocks noGrp="1"/>
          </p:cNvSpPr>
          <p:nvPr>
            <p:ph type="title"/>
          </p:nvPr>
        </p:nvSpPr>
        <p:spPr/>
        <p:txBody>
          <a:bodyPr/>
          <a:lstStyle/>
          <a:p>
            <a:r>
              <a:rPr lang="de-DE" dirty="0"/>
              <a:t>Christsein in der Krise</a:t>
            </a:r>
          </a:p>
        </p:txBody>
      </p:sp>
    </p:spTree>
    <p:extLst>
      <p:ext uri="{BB962C8B-B14F-4D97-AF65-F5344CB8AC3E}">
        <p14:creationId xmlns:p14="http://schemas.microsoft.com/office/powerpoint/2010/main" val="283496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06F3068-37F1-4AF6-1CB4-D93B6C1413A7}"/>
              </a:ext>
            </a:extLst>
          </p:cNvPr>
          <p:cNvSpPr>
            <a:spLocks noGrp="1"/>
          </p:cNvSpPr>
          <p:nvPr>
            <p:ph idx="1"/>
          </p:nvPr>
        </p:nvSpPr>
        <p:spPr>
          <a:xfrm>
            <a:off x="407987" y="1033154"/>
            <a:ext cx="11376026" cy="4915322"/>
          </a:xfrm>
        </p:spPr>
        <p:txBody>
          <a:bodyPr/>
          <a:lstStyle/>
          <a:p>
            <a:r>
              <a:rPr lang="de-DE" sz="2800" dirty="0">
                <a:effectLst/>
                <a:ea typeface="Calibri" panose="020F0502020204030204" pitchFamily="34" charset="0"/>
                <a:cs typeface="Times New Roman" panose="02020603050405020304" pitchFamily="18" charset="0"/>
              </a:rPr>
              <a:t>Eine </a:t>
            </a:r>
            <a:r>
              <a:rPr lang="de-DE" sz="2800" dirty="0">
                <a:solidFill>
                  <a:srgbClr val="FF0000"/>
                </a:solidFill>
                <a:effectLst/>
                <a:ea typeface="Calibri" panose="020F0502020204030204" pitchFamily="34" charset="0"/>
                <a:cs typeface="Times New Roman" panose="02020603050405020304" pitchFamily="18" charset="0"/>
              </a:rPr>
              <a:t>„normale“ Krise </a:t>
            </a:r>
            <a:r>
              <a:rPr lang="de-DE" sz="2800" dirty="0">
                <a:effectLst/>
                <a:ea typeface="Calibri" panose="020F0502020204030204" pitchFamily="34" charset="0"/>
                <a:cs typeface="Times New Roman" panose="02020603050405020304" pitchFamily="18" charset="0"/>
              </a:rPr>
              <a:t>kann mit den Möglichkeiten überwunden werden, die zu ihrem Verständnis und ihrer Lösung kulturell vorgegeben sind. Die Kontingenzerfahrung wird dabei in eine Erzählung integriert, innerhalb derer sie Sinn macht, so dass das menschliche Handeln mit ihr zu Rande kommt, weil das schon vorgegebene Sinnpotential der Sinnbildung ausreicht. Die Motive und Elemente der Sinnbildung sind dabei nicht neu, sondern werden nur neu arrangiert. Die Kontingenzerfahrung wird gleichsam „aufgehoben“ (negiert, konserviert) und in das Bekannte eingeordnet.</a:t>
            </a:r>
          </a:p>
          <a:p>
            <a:pPr lvl="1"/>
            <a:r>
              <a:rPr lang="de-DE" sz="2000" dirty="0">
                <a:ea typeface="Calibri" panose="020F0502020204030204" pitchFamily="34" charset="0"/>
                <a:cs typeface="Times New Roman" panose="02020603050405020304" pitchFamily="18" charset="0"/>
              </a:rPr>
              <a:t>Z.B. der Narrativ von der Wiedervereinigung Deutschlands: Rückkehr in die deutsche Nation</a:t>
            </a:r>
          </a:p>
          <a:p>
            <a:pPr lvl="1"/>
            <a:r>
              <a:rPr lang="de-DE" sz="2000" dirty="0">
                <a:effectLst/>
                <a:ea typeface="Calibri" panose="020F0502020204030204" pitchFamily="34" charset="0"/>
                <a:cs typeface="Times New Roman" panose="02020603050405020304" pitchFamily="18" charset="0"/>
              </a:rPr>
              <a:t>Z.B. </a:t>
            </a:r>
            <a:r>
              <a:rPr lang="de-DE" sz="2000" dirty="0">
                <a:ea typeface="Calibri" panose="020F0502020204030204" pitchFamily="34" charset="0"/>
                <a:cs typeface="Times New Roman" panose="02020603050405020304" pitchFamily="18" charset="0"/>
              </a:rPr>
              <a:t>Staat und Wissenschaft werden den Normalzustand vor der Pandemie wiederherstellen.</a:t>
            </a:r>
          </a:p>
          <a:p>
            <a:pPr lvl="1"/>
            <a:r>
              <a:rPr lang="de-DE" sz="2000" dirty="0">
                <a:ea typeface="Calibri" panose="020F0502020204030204" pitchFamily="34" charset="0"/>
                <a:cs typeface="Times New Roman" panose="02020603050405020304" pitchFamily="18" charset="0"/>
              </a:rPr>
              <a:t>Z.B. Der persönliche Glaube wird zwar irritiert, aber unverändert den Krisen entgegengehalten („trotzdem glauben“).</a:t>
            </a:r>
          </a:p>
          <a:p>
            <a:pPr lvl="1"/>
            <a:endParaRPr lang="de-DE" sz="2000" dirty="0">
              <a:effectLst/>
              <a:ea typeface="Calibri" panose="020F0502020204030204" pitchFamily="34" charset="0"/>
              <a:cs typeface="Times New Roman" panose="02020603050405020304" pitchFamily="18" charset="0"/>
            </a:endParaRPr>
          </a:p>
          <a:p>
            <a:endParaRPr lang="de-DE" dirty="0"/>
          </a:p>
        </p:txBody>
      </p:sp>
      <p:sp>
        <p:nvSpPr>
          <p:cNvPr id="3" name="Titel 2">
            <a:extLst>
              <a:ext uri="{FF2B5EF4-FFF2-40B4-BE49-F238E27FC236}">
                <a16:creationId xmlns:a16="http://schemas.microsoft.com/office/drawing/2014/main" id="{CEDE4DB7-E6B5-E340-687A-1B5CA3C0064D}"/>
              </a:ext>
            </a:extLst>
          </p:cNvPr>
          <p:cNvSpPr>
            <a:spLocks noGrp="1"/>
          </p:cNvSpPr>
          <p:nvPr>
            <p:ph type="title"/>
          </p:nvPr>
        </p:nvSpPr>
        <p:spPr/>
        <p:txBody>
          <a:bodyPr/>
          <a:lstStyle/>
          <a:p>
            <a:r>
              <a:rPr lang="de-DE" dirty="0"/>
              <a:t>Idealtypische Unterscheidung von drei Krisenformen (Rüsen)</a:t>
            </a:r>
          </a:p>
        </p:txBody>
      </p:sp>
    </p:spTree>
    <p:extLst>
      <p:ext uri="{BB962C8B-B14F-4D97-AF65-F5344CB8AC3E}">
        <p14:creationId xmlns:p14="http://schemas.microsoft.com/office/powerpoint/2010/main" val="2092482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0F47070-604A-0D48-5BF7-236D0FAAC775}"/>
              </a:ext>
            </a:extLst>
          </p:cNvPr>
          <p:cNvSpPr>
            <a:spLocks noGrp="1"/>
          </p:cNvSpPr>
          <p:nvPr>
            <p:ph idx="1"/>
          </p:nvPr>
        </p:nvSpPr>
        <p:spPr>
          <a:xfrm>
            <a:off x="407987" y="1401288"/>
            <a:ext cx="11376026" cy="4736622"/>
          </a:xfrm>
        </p:spPr>
        <p:txBody>
          <a:bodyPr/>
          <a:lstStyle/>
          <a:p>
            <a:r>
              <a:rPr lang="de-DE" sz="2800" dirty="0">
                <a:effectLst/>
                <a:ea typeface="Calibri" panose="020F0502020204030204" pitchFamily="34" charset="0"/>
                <a:cs typeface="Times New Roman" panose="02020603050405020304" pitchFamily="18" charset="0"/>
              </a:rPr>
              <a:t>Für eine </a:t>
            </a:r>
            <a:r>
              <a:rPr lang="de-DE" sz="2800" dirty="0">
                <a:solidFill>
                  <a:srgbClr val="FF0000"/>
                </a:solidFill>
                <a:effectLst/>
                <a:ea typeface="Calibri" panose="020F0502020204030204" pitchFamily="34" charset="0"/>
                <a:cs typeface="Times New Roman" panose="02020603050405020304" pitchFamily="18" charset="0"/>
              </a:rPr>
              <a:t>„kritische“ Krise  </a:t>
            </a:r>
            <a:r>
              <a:rPr lang="de-DE" sz="2800" dirty="0">
                <a:effectLst/>
                <a:ea typeface="Calibri" panose="020F0502020204030204" pitchFamily="34" charset="0"/>
                <a:cs typeface="Times New Roman" panose="02020603050405020304" pitchFamily="18" charset="0"/>
              </a:rPr>
              <a:t>reichen die vorgegebene Sinnbildungsmuster nicht aus. Es müssen neue Elemente ins Spiel gebracht werden, die die vorgegebene Deutungspotentiale der Kultur wesentlich überschreiten. Neue Deutungsmuster werden gebildet, neue Paradigmen entstehen. Die narrative bzw. Sinnordnung werden geändert.</a:t>
            </a:r>
          </a:p>
          <a:p>
            <a:pPr lvl="1"/>
            <a:r>
              <a:rPr lang="de-DE" sz="2400" dirty="0">
                <a:ea typeface="Calibri" panose="020F0502020204030204" pitchFamily="34" charset="0"/>
                <a:cs typeface="Times New Roman" panose="02020603050405020304" pitchFamily="18" charset="0"/>
              </a:rPr>
              <a:t>Z.B. Wiedervereinigung ist die Etablierung eines neues Nationalbewusstseins im Kontext der Europäischen Union</a:t>
            </a:r>
          </a:p>
          <a:p>
            <a:pPr lvl="1"/>
            <a:r>
              <a:rPr lang="de-DE" sz="2400" dirty="0">
                <a:ea typeface="Calibri" panose="020F0502020204030204" pitchFamily="34" charset="0"/>
                <a:cs typeface="Times New Roman" panose="02020603050405020304" pitchFamily="18" charset="0"/>
              </a:rPr>
              <a:t> Z.B. Die Pandemie vergrößert wie ein Brennglas unsere gesellschaftlichen, politischen, uva. andere Probleme und ermöglicht/zwingt es uns, unsere Lebensweise, unsere gesellschaftlichen Verhältnisse etc. zu verbessern.</a:t>
            </a:r>
          </a:p>
          <a:p>
            <a:pPr lvl="1"/>
            <a:r>
              <a:rPr lang="de-DE" sz="2400" dirty="0">
                <a:ea typeface="Calibri" panose="020F0502020204030204" pitchFamily="34" charset="0"/>
                <a:cs typeface="Times New Roman" panose="02020603050405020304" pitchFamily="18" charset="0"/>
              </a:rPr>
              <a:t>Z.B. Man beginnt in den „Archiven“ des Glaubens nach Elementen zu suchen, mit denen man den Glauben anreichern, vertiefen und dessen Resilienz stärken kann. </a:t>
            </a:r>
            <a:endParaRPr lang="de-DE" sz="2400" dirty="0">
              <a:effectLst/>
              <a:ea typeface="Calibri" panose="020F0502020204030204" pitchFamily="34" charset="0"/>
              <a:cs typeface="Times New Roman" panose="02020603050405020304" pitchFamily="18" charset="0"/>
            </a:endParaRPr>
          </a:p>
          <a:p>
            <a:pPr marL="0" indent="0">
              <a:buNone/>
            </a:pPr>
            <a:endParaRPr lang="de-DE" dirty="0"/>
          </a:p>
        </p:txBody>
      </p:sp>
      <p:sp>
        <p:nvSpPr>
          <p:cNvPr id="3" name="Titel 2">
            <a:extLst>
              <a:ext uri="{FF2B5EF4-FFF2-40B4-BE49-F238E27FC236}">
                <a16:creationId xmlns:a16="http://schemas.microsoft.com/office/drawing/2014/main" id="{F4513B08-77E9-9FE5-1AA8-79AE2132C1A4}"/>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724331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B8A1041-F539-03B2-1577-9A495543FA92}"/>
              </a:ext>
            </a:extLst>
          </p:cNvPr>
          <p:cNvSpPr>
            <a:spLocks noGrp="1"/>
          </p:cNvSpPr>
          <p:nvPr>
            <p:ph idx="1"/>
          </p:nvPr>
        </p:nvSpPr>
        <p:spPr>
          <a:xfrm>
            <a:off x="407987" y="1162757"/>
            <a:ext cx="11376026" cy="4785718"/>
          </a:xfrm>
        </p:spPr>
        <p:txBody>
          <a:bodyPr/>
          <a:lstStyle/>
          <a:p>
            <a:r>
              <a:rPr lang="de-DE" sz="2400" dirty="0">
                <a:effectLst/>
                <a:ea typeface="Calibri" panose="020F0502020204030204" pitchFamily="34" charset="0"/>
                <a:cs typeface="Times New Roman" panose="02020603050405020304" pitchFamily="18" charset="0"/>
              </a:rPr>
              <a:t>Eine „</a:t>
            </a:r>
            <a:r>
              <a:rPr lang="de-DE" sz="2400" dirty="0">
                <a:solidFill>
                  <a:srgbClr val="FF0000"/>
                </a:solidFill>
                <a:effectLst/>
                <a:ea typeface="Calibri" panose="020F0502020204030204" pitchFamily="34" charset="0"/>
                <a:cs typeface="Times New Roman" panose="02020603050405020304" pitchFamily="18" charset="0"/>
              </a:rPr>
              <a:t>katastrophische“ Krise </a:t>
            </a:r>
            <a:r>
              <a:rPr lang="de-DE" sz="2400" dirty="0">
                <a:effectLst/>
                <a:ea typeface="Calibri" panose="020F0502020204030204" pitchFamily="34" charset="0"/>
                <a:cs typeface="Times New Roman" panose="02020603050405020304" pitchFamily="18" charset="0"/>
              </a:rPr>
              <a:t>zerstört die Möglichkeit des  Geschichtsbewusstseins und der Sinnbildung: Un-integrierbarer „Un/Widersinn““ lässt sich nicht integrieren. Kontingenz muss zu einer sinn- und bedeutungsvollen Geschichte verarbeitet werden.</a:t>
            </a:r>
          </a:p>
          <a:p>
            <a:r>
              <a:rPr lang="de-DE" sz="2400" dirty="0">
                <a:effectLst/>
                <a:ea typeface="Calibri" panose="020F0502020204030204" pitchFamily="34" charset="0"/>
                <a:cs typeface="Times New Roman" panose="02020603050405020304" pitchFamily="18" charset="0"/>
              </a:rPr>
              <a:t>Die fundamentalen Prinzipien der Sinnbildung sind selbst massiv in Frage gestellt, die für die Kohärenz des historischen Erzählens stehen. Diese Prinzipien müssen in ein kulturelles Niemandsland hinein überschritten werden oder ganz einfach aufgegeben werden.</a:t>
            </a:r>
          </a:p>
          <a:p>
            <a:r>
              <a:rPr lang="de-DE" sz="2400" dirty="0">
                <a:effectLst/>
                <a:ea typeface="Calibri" panose="020F0502020204030204" pitchFamily="34" charset="0"/>
                <a:cs typeface="Times New Roman" panose="02020603050405020304" pitchFamily="18" charset="0"/>
              </a:rPr>
              <a:t>Dies auch deshalb, weil es unmöglich ist, einer solchen Krise einen sinnvollen Platz in der Erinnerung jener zu geben, die unter ihr zu leiden haben. Die Sprache verstummt angesichts dieser Art von Krise.</a:t>
            </a:r>
          </a:p>
          <a:p>
            <a:pPr lvl="1"/>
            <a:r>
              <a:rPr lang="de-DE" sz="2400" dirty="0">
                <a:cs typeface="Times New Roman" panose="02020603050405020304" pitchFamily="18" charset="0"/>
              </a:rPr>
              <a:t>z</a:t>
            </a:r>
            <a:r>
              <a:rPr lang="de-DE" dirty="0"/>
              <a:t>.B. Shoa und Nachkriegszeit</a:t>
            </a:r>
          </a:p>
          <a:p>
            <a:pPr lvl="1"/>
            <a:r>
              <a:rPr lang="de-DE" dirty="0"/>
              <a:t>z.B. Gottesbilder stellen sich als lebensfeindlich, inhuman, gewaltgenerierend, etc. heraus; Bibelwissenschaften erschüttern Glaube an die Historizität; Missbrauch erschüttert Vertrauen in die Kirche, etc.: Man muss „anders“, nicht „trotzdem“ glauben lernen.</a:t>
            </a:r>
          </a:p>
        </p:txBody>
      </p:sp>
      <p:sp>
        <p:nvSpPr>
          <p:cNvPr id="3" name="Titel 2">
            <a:extLst>
              <a:ext uri="{FF2B5EF4-FFF2-40B4-BE49-F238E27FC236}">
                <a16:creationId xmlns:a16="http://schemas.microsoft.com/office/drawing/2014/main" id="{086CBB82-14BB-2EF4-A83C-9D64A4A1F763}"/>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2979850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Geöffnetes Buch">
            <a:extLst>
              <a:ext uri="{FF2B5EF4-FFF2-40B4-BE49-F238E27FC236}">
                <a16:creationId xmlns:a16="http://schemas.microsoft.com/office/drawing/2014/main" id="{C97239E1-F45F-14A6-BD81-2EC518A4031B}"/>
              </a:ext>
            </a:extLst>
          </p:cNvPr>
          <p:cNvPicPr>
            <a:picLocks noChangeAspect="1"/>
          </p:cNvPicPr>
          <p:nvPr/>
        </p:nvPicPr>
        <p:blipFill rotWithShape="1">
          <a:blip r:embed="rId2"/>
          <a:srcRect t="41847" b="7331"/>
          <a:stretch/>
        </p:blipFill>
        <p:spPr>
          <a:xfrm>
            <a:off x="20" y="2723950"/>
            <a:ext cx="12203980" cy="4140000"/>
          </a:xfrm>
          <a:prstGeom prst="rect">
            <a:avLst/>
          </a:prstGeom>
          <a:noFill/>
        </p:spPr>
      </p:pic>
      <p:sp>
        <p:nvSpPr>
          <p:cNvPr id="7" name="Titel 6">
            <a:extLst>
              <a:ext uri="{FF2B5EF4-FFF2-40B4-BE49-F238E27FC236}">
                <a16:creationId xmlns:a16="http://schemas.microsoft.com/office/drawing/2014/main" id="{9743734F-41FB-A271-4349-F4C865F707E7}"/>
              </a:ext>
            </a:extLst>
          </p:cNvPr>
          <p:cNvSpPr>
            <a:spLocks noGrp="1"/>
          </p:cNvSpPr>
          <p:nvPr>
            <p:ph type="ctrTitle"/>
          </p:nvPr>
        </p:nvSpPr>
        <p:spPr>
          <a:xfrm>
            <a:off x="407988" y="1549666"/>
            <a:ext cx="11376024" cy="612759"/>
          </a:xfrm>
        </p:spPr>
        <p:txBody>
          <a:bodyPr anchor="b">
            <a:normAutofit/>
          </a:bodyPr>
          <a:lstStyle/>
          <a:p>
            <a:r>
              <a:rPr lang="de-DE" dirty="0"/>
              <a:t>Bibel als „Krisen-</a:t>
            </a:r>
            <a:r>
              <a:rPr lang="de-DE" dirty="0" err="1"/>
              <a:t>Transformations</a:t>
            </a:r>
            <a:r>
              <a:rPr lang="de-DE" dirty="0"/>
              <a:t>“-Literatur</a:t>
            </a:r>
          </a:p>
        </p:txBody>
      </p:sp>
      <p:sp>
        <p:nvSpPr>
          <p:cNvPr id="14" name="Subtitle 3">
            <a:extLst>
              <a:ext uri="{FF2B5EF4-FFF2-40B4-BE49-F238E27FC236}">
                <a16:creationId xmlns:a16="http://schemas.microsoft.com/office/drawing/2014/main" id="{8B4630A4-3425-D8E7-CA9F-A769C63C6E11}"/>
              </a:ext>
            </a:extLst>
          </p:cNvPr>
          <p:cNvSpPr>
            <a:spLocks noGrp="1"/>
          </p:cNvSpPr>
          <p:nvPr>
            <p:ph type="subTitle" idx="1"/>
          </p:nvPr>
        </p:nvSpPr>
        <p:spPr>
          <a:xfrm>
            <a:off x="407987" y="2257760"/>
            <a:ext cx="11376025" cy="293470"/>
          </a:xfrm>
        </p:spPr>
        <p:txBody>
          <a:bodyPr/>
          <a:lstStyle/>
          <a:p>
            <a:endParaRPr lang="en-US"/>
          </a:p>
        </p:txBody>
      </p:sp>
    </p:spTree>
    <p:extLst>
      <p:ext uri="{BB962C8B-B14F-4D97-AF65-F5344CB8AC3E}">
        <p14:creationId xmlns:p14="http://schemas.microsoft.com/office/powerpoint/2010/main" val="324032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B73B16A1-4FDF-2ECD-F392-A181D590002B}"/>
              </a:ext>
            </a:extLst>
          </p:cNvPr>
          <p:cNvSpPr>
            <a:spLocks noGrp="1"/>
          </p:cNvSpPr>
          <p:nvPr>
            <p:ph idx="1"/>
          </p:nvPr>
        </p:nvSpPr>
        <p:spPr>
          <a:xfrm>
            <a:off x="407987" y="2457451"/>
            <a:ext cx="11376026" cy="3491024"/>
          </a:xfrm>
        </p:spPr>
        <p:txBody>
          <a:bodyPr/>
          <a:lstStyle/>
          <a:p>
            <a:r>
              <a:rPr lang="de-DE" b="1" dirty="0"/>
              <a:t>Biblische Texte entstehen zum Großteil inmitten von Krisen und Katastrophen („Opfer-Perspektive“)</a:t>
            </a:r>
          </a:p>
          <a:p>
            <a:pPr lvl="1"/>
            <a:r>
              <a:rPr lang="de-DE" sz="2400" dirty="0"/>
              <a:t>Babylonisches Exil → z.B. Deuteronomium (religiöse und soziale Rechtsordnung als Antwort auf selbstkritische Deutung der Krise)</a:t>
            </a:r>
          </a:p>
          <a:p>
            <a:pPr lvl="1"/>
            <a:r>
              <a:rPr lang="de-DE" sz="2400" dirty="0"/>
              <a:t>Flucht aus Ägypten, Abwanderung aus Stadtstaaten → Exodus als Befreiung durch Gott, Aufbau einer alternativen Gesellschaftsordnung als Aufgabe</a:t>
            </a:r>
          </a:p>
          <a:p>
            <a:pPr lvl="1"/>
            <a:r>
              <a:rPr lang="de-DE" sz="2400" dirty="0"/>
              <a:t>Zerstörung des Tempels → rabbinisches Judentum; Evangelien und Auferstehungsglaube</a:t>
            </a:r>
          </a:p>
          <a:p>
            <a:pPr marL="0" indent="0">
              <a:buNone/>
            </a:pPr>
            <a:endParaRPr lang="de-DE" dirty="0"/>
          </a:p>
        </p:txBody>
      </p:sp>
      <p:sp>
        <p:nvSpPr>
          <p:cNvPr id="4" name="Titel 3">
            <a:extLst>
              <a:ext uri="{FF2B5EF4-FFF2-40B4-BE49-F238E27FC236}">
                <a16:creationId xmlns:a16="http://schemas.microsoft.com/office/drawing/2014/main" id="{32F12DED-50E1-0B07-03AF-2C3F9577FF22}"/>
              </a:ext>
            </a:extLst>
          </p:cNvPr>
          <p:cNvSpPr>
            <a:spLocks noGrp="1"/>
          </p:cNvSpPr>
          <p:nvPr>
            <p:ph type="title"/>
          </p:nvPr>
        </p:nvSpPr>
        <p:spPr/>
        <p:txBody>
          <a:bodyPr/>
          <a:lstStyle/>
          <a:p>
            <a:endParaRPr lang="de-DE" dirty="0"/>
          </a:p>
        </p:txBody>
      </p:sp>
    </p:spTree>
    <p:extLst>
      <p:ext uri="{BB962C8B-B14F-4D97-AF65-F5344CB8AC3E}">
        <p14:creationId xmlns:p14="http://schemas.microsoft.com/office/powerpoint/2010/main" val="224956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0DE3B36-7CF6-1F25-EAA3-4992614520D0}"/>
              </a:ext>
            </a:extLst>
          </p:cNvPr>
          <p:cNvSpPr>
            <a:spLocks noGrp="1"/>
          </p:cNvSpPr>
          <p:nvPr>
            <p:ph idx="1"/>
          </p:nvPr>
        </p:nvSpPr>
        <p:spPr>
          <a:xfrm>
            <a:off x="407987" y="1062990"/>
            <a:ext cx="11376026" cy="4885485"/>
          </a:xfrm>
        </p:spPr>
        <p:txBody>
          <a:bodyPr/>
          <a:lstStyle/>
          <a:p>
            <a:r>
              <a:rPr lang="de-DE" b="1" dirty="0"/>
              <a:t>Umgang mit Krisen und Katastrophen: „Krisenmatrix“ erklärt Differenz zwischen dem, was (vermutlich) geschehen ist und wie es beschrieben und gedeutet wird.</a:t>
            </a:r>
          </a:p>
          <a:p>
            <a:pPr lvl="1"/>
            <a:r>
              <a:rPr lang="de-DE" sz="2000" dirty="0"/>
              <a:t>Anerkennen und Benennen (Gewalt, Schuld)</a:t>
            </a:r>
          </a:p>
          <a:p>
            <a:pPr lvl="1"/>
            <a:r>
              <a:rPr lang="de-DE" sz="2000" dirty="0"/>
              <a:t>Klagen und Leiden (Psalmen)</a:t>
            </a:r>
          </a:p>
          <a:p>
            <a:pPr lvl="1"/>
            <a:r>
              <a:rPr lang="de-DE" sz="2000" dirty="0"/>
              <a:t>Selbstkritik („Wie kommen wir in diese Situation?“)</a:t>
            </a:r>
          </a:p>
          <a:p>
            <a:pPr lvl="1"/>
            <a:r>
              <a:rPr lang="de-DE" sz="2000" dirty="0"/>
              <a:t>Ringen um Sinn und Bedeutung (Rekurs auf Gott) im Rekurs auf die Tradition</a:t>
            </a:r>
          </a:p>
          <a:p>
            <a:pPr lvl="1"/>
            <a:r>
              <a:rPr lang="de-DE" sz="2000" dirty="0"/>
              <a:t>Erinnerung an die Verheißungen der Vergangenheit für die Zukunft</a:t>
            </a:r>
          </a:p>
          <a:p>
            <a:pPr lvl="1"/>
            <a:r>
              <a:rPr lang="de-DE" sz="2000" dirty="0"/>
              <a:t>Entwicklung von religiösen (kultischen) und sozialethischen/individualethischen/Normen, Regeln, Gesetzen und Recht: Gott in Treue loben und danken und ehren, eine gerechte Gesellschaft aufbauen und den Kosmos heiligen (durch Ethisierung und Verrechtlichung)</a:t>
            </a:r>
          </a:p>
          <a:p>
            <a:pPr lvl="1"/>
            <a:r>
              <a:rPr lang="de-DE" sz="2000" dirty="0"/>
              <a:t>Normative Aussagen werden als Indikative behauptet (Ästhetik des Göttlichen): „Er sah, dass es gut war“; „Der Mensch ist ein Abbild Gottes“; ….</a:t>
            </a:r>
          </a:p>
          <a:p>
            <a:pPr lvl="1"/>
            <a:r>
              <a:rPr lang="de-DE" sz="2000" dirty="0"/>
              <a:t>„Lernen“ als ganzheitliches soziales Geschehen, das auf Veränderung der Wahrnehmung, des Denkens und Handelns zielt (Geistiger Kultivierung/Zivilisierungsprozess, eine Art „Aufklärung“, individuelle und soziale, innerliche und äußerliche Befreiung ) → Lernen als Transformation</a:t>
            </a:r>
          </a:p>
          <a:p>
            <a:endParaRPr lang="de-DE" dirty="0"/>
          </a:p>
        </p:txBody>
      </p:sp>
      <p:sp>
        <p:nvSpPr>
          <p:cNvPr id="3" name="Titel 2">
            <a:extLst>
              <a:ext uri="{FF2B5EF4-FFF2-40B4-BE49-F238E27FC236}">
                <a16:creationId xmlns:a16="http://schemas.microsoft.com/office/drawing/2014/main" id="{B221ED16-2906-B81C-215A-F1A87BD94726}"/>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598530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9270387-6389-22F5-65A3-1BB2EC4AD8D3}"/>
              </a:ext>
            </a:extLst>
          </p:cNvPr>
          <p:cNvSpPr>
            <a:spLocks noGrp="1"/>
          </p:cNvSpPr>
          <p:nvPr>
            <p:ph idx="1"/>
          </p:nvPr>
        </p:nvSpPr>
        <p:spPr>
          <a:xfrm>
            <a:off x="407987" y="1062990"/>
            <a:ext cx="11376026" cy="5390197"/>
          </a:xfrm>
        </p:spPr>
        <p:txBody>
          <a:bodyPr/>
          <a:lstStyle/>
          <a:p>
            <a:r>
              <a:rPr lang="de-DE" sz="2100" b="1"/>
              <a:t>„Kontrafaktizität“</a:t>
            </a:r>
          </a:p>
          <a:p>
            <a:pPr lvl="1"/>
            <a:r>
              <a:rPr lang="de-DE" sz="2100"/>
              <a:t>Die Realität wird wahrgenommen, anerkannt, benannt und durchlitten, aber man ergibt sich ihr nicht schicksalsergeben (weil sonst das Böse gewinnt): Hoffnung auf Zukunft wird geboren → leitend sind die Traditionen des Glaubens an den treuen Gott und seine Verheißungen (deshalb stimmen die Texte oft nicht mit der historisch erforschten Wirklichkeit überein)</a:t>
            </a:r>
          </a:p>
          <a:p>
            <a:pPr lvl="1"/>
            <a:r>
              <a:rPr lang="de-DE" sz="2100"/>
              <a:t>Kann falsch sein, kann ohne Bildung und Reflexion gefährlich sein, kann naiv und sogar verrückt sein, birgt aber enormes Potential zum Umgang mit Krisen: Glaube, Hoffnung und Liebe als „Geistiger Widerstand“</a:t>
            </a:r>
          </a:p>
          <a:p>
            <a:r>
              <a:rPr lang="de-DE" sz="2100" b="1"/>
              <a:t>„Resilienz“ </a:t>
            </a:r>
            <a:r>
              <a:rPr lang="de-DE" sz="2100"/>
              <a:t>(als sozialer Prozess): Gemeinschaft und Partizipation als soziale Stärkung; Bildung und Erinnerung als kognitive Verortung in der Zeit; Ethisierung und Verrechtlichung von Problemen als Handlungsleitung (Stärkung von Freiheit und Verantwortung = Selbstwirksamkeit); Rolle der Schwachen; Gottesbeziehung als Heimat und Distanzierungsmöglichkeit; ….</a:t>
            </a:r>
          </a:p>
          <a:p>
            <a:r>
              <a:rPr lang="de-DE" sz="2100" b="1"/>
              <a:t>„Traumabewältigung“: </a:t>
            </a:r>
            <a:r>
              <a:rPr lang="de-DE" sz="2100"/>
              <a:t>Trauma als Verletzung, deren Bewältigung die individuelle und soziale Kompetenzen übersteigt → Gott ist immer größer </a:t>
            </a:r>
            <a:r>
              <a:rPr lang="de-DE" sz="2100">
                <a:sym typeface="Wingdings" panose="05000000000000000000" pitchFamily="2" charset="2"/>
              </a:rPr>
              <a:t>.</a:t>
            </a:r>
          </a:p>
          <a:p>
            <a:r>
              <a:rPr lang="de-DE" sz="2100">
                <a:sym typeface="Wingdings" panose="05000000000000000000" pitchFamily="2" charset="2"/>
              </a:rPr>
              <a:t>„</a:t>
            </a:r>
            <a:r>
              <a:rPr lang="de-DE" sz="2100" b="1">
                <a:sym typeface="Wingdings" panose="05000000000000000000" pitchFamily="2" charset="2"/>
              </a:rPr>
              <a:t>Transformation</a:t>
            </a:r>
            <a:r>
              <a:rPr lang="de-DE" sz="2100">
                <a:sym typeface="Wingdings" panose="05000000000000000000" pitchFamily="2" charset="2"/>
              </a:rPr>
              <a:t>“: Verwandlung, Umwandlung, Umkehr (Teschuwa, Metanoia)</a:t>
            </a:r>
            <a:endParaRPr lang="de-DE" sz="2100" dirty="0"/>
          </a:p>
        </p:txBody>
      </p:sp>
      <p:sp>
        <p:nvSpPr>
          <p:cNvPr id="3" name="Titel 2">
            <a:extLst>
              <a:ext uri="{FF2B5EF4-FFF2-40B4-BE49-F238E27FC236}">
                <a16:creationId xmlns:a16="http://schemas.microsoft.com/office/drawing/2014/main" id="{5DFD61D9-F229-C4D6-B9D2-E5695BD465B2}"/>
              </a:ext>
            </a:extLst>
          </p:cNvPr>
          <p:cNvSpPr>
            <a:spLocks noGrp="1"/>
          </p:cNvSpPr>
          <p:nvPr>
            <p:ph type="title"/>
          </p:nvPr>
        </p:nvSpPr>
        <p:spPr/>
        <p:txBody>
          <a:bodyPr/>
          <a:lstStyle/>
          <a:p>
            <a:r>
              <a:rPr lang="de-DE" dirty="0"/>
              <a:t>Biblische Texte ermöglichen …</a:t>
            </a:r>
          </a:p>
        </p:txBody>
      </p:sp>
    </p:spTree>
    <p:extLst>
      <p:ext uri="{BB962C8B-B14F-4D97-AF65-F5344CB8AC3E}">
        <p14:creationId xmlns:p14="http://schemas.microsoft.com/office/powerpoint/2010/main" val="387111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Subtitle 1">
            <a:extLst>
              <a:ext uri="{FF2B5EF4-FFF2-40B4-BE49-F238E27FC236}">
                <a16:creationId xmlns:a16="http://schemas.microsoft.com/office/drawing/2014/main" id="{CF9322E8-11C4-2FDE-66B8-971BFD65AA53}"/>
              </a:ext>
            </a:extLst>
          </p:cNvPr>
          <p:cNvSpPr>
            <a:spLocks noGrp="1"/>
          </p:cNvSpPr>
          <p:nvPr>
            <p:ph type="subTitle" idx="1"/>
          </p:nvPr>
        </p:nvSpPr>
        <p:spPr>
          <a:xfrm>
            <a:off x="407987" y="2199450"/>
            <a:ext cx="11376025" cy="293470"/>
          </a:xfrm>
        </p:spPr>
        <p:txBody>
          <a:bodyPr/>
          <a:lstStyle/>
          <a:p>
            <a:endParaRPr lang="en-US"/>
          </a:p>
        </p:txBody>
      </p:sp>
      <p:pic>
        <p:nvPicPr>
          <p:cNvPr id="3074" name="Picture 2" descr="Die Apokalypse des Johannes: Kirchen in Speyer">
            <a:extLst>
              <a:ext uri="{FF2B5EF4-FFF2-40B4-BE49-F238E27FC236}">
                <a16:creationId xmlns:a16="http://schemas.microsoft.com/office/drawing/2014/main" id="{E477464B-AF16-97CD-F126-96DF292C77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58" b="31211"/>
          <a:stretch/>
        </p:blipFill>
        <p:spPr bwMode="auto">
          <a:xfrm>
            <a:off x="20" y="2719551"/>
            <a:ext cx="12203980" cy="414000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7" name="Titel 6">
            <a:extLst>
              <a:ext uri="{FF2B5EF4-FFF2-40B4-BE49-F238E27FC236}">
                <a16:creationId xmlns:a16="http://schemas.microsoft.com/office/drawing/2014/main" id="{9743734F-41FB-A271-4349-F4C865F707E7}"/>
              </a:ext>
            </a:extLst>
          </p:cNvPr>
          <p:cNvSpPr>
            <a:spLocks noGrp="1"/>
          </p:cNvSpPr>
          <p:nvPr>
            <p:ph type="title"/>
          </p:nvPr>
        </p:nvSpPr>
        <p:spPr>
          <a:xfrm>
            <a:off x="3251199" y="404813"/>
            <a:ext cx="8532813" cy="313734"/>
          </a:xfrm>
        </p:spPr>
        <p:txBody>
          <a:bodyPr anchor="b">
            <a:noAutofit/>
          </a:bodyPr>
          <a:lstStyle/>
          <a:p>
            <a:r>
              <a:rPr lang="de-DE" sz="2800" dirty="0"/>
              <a:t>Die Jesus-Bewegung in Dauer-Krise</a:t>
            </a:r>
          </a:p>
        </p:txBody>
      </p:sp>
    </p:spTree>
    <p:extLst>
      <p:ext uri="{BB962C8B-B14F-4D97-AF65-F5344CB8AC3E}">
        <p14:creationId xmlns:p14="http://schemas.microsoft.com/office/powerpoint/2010/main" val="2835705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A97608BD-B778-D91D-7BE1-59FCA0CC6A27}"/>
              </a:ext>
            </a:extLst>
          </p:cNvPr>
          <p:cNvSpPr>
            <a:spLocks noGrp="1"/>
          </p:cNvSpPr>
          <p:nvPr>
            <p:ph sz="half" idx="1"/>
          </p:nvPr>
        </p:nvSpPr>
        <p:spPr>
          <a:xfrm>
            <a:off x="407988" y="1143000"/>
            <a:ext cx="5543633" cy="4806951"/>
          </a:xfrm>
        </p:spPr>
        <p:txBody>
          <a:bodyPr>
            <a:normAutofit fontScale="92500"/>
          </a:bodyPr>
          <a:lstStyle/>
          <a:p>
            <a:pPr marL="0" indent="0">
              <a:spcBef>
                <a:spcPts val="0"/>
              </a:spcBef>
              <a:buNone/>
            </a:pPr>
            <a:r>
              <a:rPr lang="de-DE" dirty="0"/>
              <a:t>Nach Paula Frederikson:</a:t>
            </a:r>
          </a:p>
          <a:p>
            <a:pPr>
              <a:spcBef>
                <a:spcPts val="0"/>
              </a:spcBef>
            </a:pPr>
            <a:r>
              <a:rPr lang="de-DE" dirty="0"/>
              <a:t>Jesus-Bewegung ist eine apokalyptische Bewegung: apokalyptische Hoffnung auf den endgültigen Anbruch des Reiches Gottes: Die Geschichte ist erlöst, das Böse wird besiegt, alle Schuld und Sünde sind vergeben, die Toten werden auferweckt, eine universale Herrschaft von Gerechtigkeit und Frieden bricht an</a:t>
            </a:r>
          </a:p>
          <a:p>
            <a:pPr>
              <a:spcBef>
                <a:spcPts val="0"/>
              </a:spcBef>
            </a:pPr>
            <a:r>
              <a:rPr lang="de-DE" dirty="0"/>
              <a:t>Viermalige Enttäuschung der erhofften Endzeithoffnungen:</a:t>
            </a:r>
          </a:p>
          <a:p>
            <a:pPr lvl="1">
              <a:spcBef>
                <a:spcPts val="0"/>
              </a:spcBef>
            </a:pPr>
            <a:r>
              <a:rPr lang="de-DE" dirty="0"/>
              <a:t>Kreuzigung Jesu</a:t>
            </a:r>
          </a:p>
          <a:p>
            <a:pPr lvl="1">
              <a:spcBef>
                <a:spcPts val="0"/>
              </a:spcBef>
            </a:pPr>
            <a:r>
              <a:rPr lang="de-DE" dirty="0"/>
              <a:t>Die Erscheinungen des Auferstandenen versiegen</a:t>
            </a:r>
          </a:p>
          <a:p>
            <a:pPr lvl="1">
              <a:spcBef>
                <a:spcPts val="0"/>
              </a:spcBef>
            </a:pPr>
            <a:r>
              <a:rPr lang="de-DE" dirty="0"/>
              <a:t>Caligula will sein Bildnis im Tempel von Jerusalem errichten</a:t>
            </a:r>
          </a:p>
          <a:p>
            <a:pPr lvl="1">
              <a:spcBef>
                <a:spcPts val="0"/>
              </a:spcBef>
            </a:pPr>
            <a:r>
              <a:rPr lang="de-DE" dirty="0"/>
              <a:t>Der Tempel in Jerusalem wird zerstört</a:t>
            </a:r>
          </a:p>
          <a:p>
            <a:pPr>
              <a:spcBef>
                <a:spcPts val="0"/>
              </a:spcBef>
            </a:pPr>
            <a:r>
              <a:rPr lang="de-DE" dirty="0"/>
              <a:t>Die ersehnte neue Weltordnung bricht nicht an.</a:t>
            </a:r>
          </a:p>
          <a:p>
            <a:pPr>
              <a:spcBef>
                <a:spcPts val="0"/>
              </a:spcBef>
            </a:pPr>
            <a:endParaRPr lang="de-DE" sz="1700" dirty="0"/>
          </a:p>
          <a:p>
            <a:pPr>
              <a:spcBef>
                <a:spcPts val="0"/>
              </a:spcBef>
            </a:pPr>
            <a:endParaRPr lang="de-DE" sz="1700" dirty="0"/>
          </a:p>
          <a:p>
            <a:endParaRPr lang="de-DE" sz="1700" dirty="0"/>
          </a:p>
        </p:txBody>
      </p:sp>
      <p:pic>
        <p:nvPicPr>
          <p:cNvPr id="8" name="Grafik 7">
            <a:extLst>
              <a:ext uri="{FF2B5EF4-FFF2-40B4-BE49-F238E27FC236}">
                <a16:creationId xmlns:a16="http://schemas.microsoft.com/office/drawing/2014/main" id="{EDF835C3-99A7-7104-4DE6-C1CD14AF2478}"/>
              </a:ext>
            </a:extLst>
          </p:cNvPr>
          <p:cNvPicPr>
            <a:picLocks noChangeAspect="1"/>
          </p:cNvPicPr>
          <p:nvPr/>
        </p:nvPicPr>
        <p:blipFill>
          <a:blip r:embed="rId2"/>
          <a:stretch>
            <a:fillRect/>
          </a:stretch>
        </p:blipFill>
        <p:spPr>
          <a:xfrm>
            <a:off x="6749774" y="1512435"/>
            <a:ext cx="4437515" cy="4437515"/>
          </a:xfrm>
          <a:prstGeom prst="rect">
            <a:avLst/>
          </a:prstGeom>
          <a:noFill/>
        </p:spPr>
      </p:pic>
      <p:sp>
        <p:nvSpPr>
          <p:cNvPr id="4" name="Titel 3">
            <a:extLst>
              <a:ext uri="{FF2B5EF4-FFF2-40B4-BE49-F238E27FC236}">
                <a16:creationId xmlns:a16="http://schemas.microsoft.com/office/drawing/2014/main" id="{58537184-146E-E102-DB91-AEFA6B60F47D}"/>
              </a:ext>
            </a:extLst>
          </p:cNvPr>
          <p:cNvSpPr>
            <a:spLocks noGrp="1"/>
          </p:cNvSpPr>
          <p:nvPr>
            <p:ph type="title"/>
          </p:nvPr>
        </p:nvSpPr>
        <p:spPr>
          <a:xfrm>
            <a:off x="3251199" y="404813"/>
            <a:ext cx="8532813" cy="313734"/>
          </a:xfrm>
        </p:spPr>
        <p:txBody>
          <a:bodyPr anchor="b">
            <a:normAutofit/>
          </a:bodyPr>
          <a:lstStyle/>
          <a:p>
            <a:r>
              <a:rPr lang="de-DE" dirty="0"/>
              <a:t>Die Jesus-Bewegung in der Dauerkrise</a:t>
            </a:r>
          </a:p>
        </p:txBody>
      </p:sp>
    </p:spTree>
    <p:extLst>
      <p:ext uri="{BB962C8B-B14F-4D97-AF65-F5344CB8AC3E}">
        <p14:creationId xmlns:p14="http://schemas.microsoft.com/office/powerpoint/2010/main" val="1104030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1D54187-3E2D-FAD3-5553-A7AC672738E1}"/>
              </a:ext>
            </a:extLst>
          </p:cNvPr>
          <p:cNvPicPr>
            <a:picLocks noChangeAspect="1"/>
          </p:cNvPicPr>
          <p:nvPr/>
        </p:nvPicPr>
        <p:blipFill>
          <a:blip r:embed="rId2"/>
          <a:stretch>
            <a:fillRect/>
          </a:stretch>
        </p:blipFill>
        <p:spPr>
          <a:xfrm>
            <a:off x="527257" y="1460665"/>
            <a:ext cx="4489285" cy="4489285"/>
          </a:xfrm>
          <a:prstGeom prst="rect">
            <a:avLst/>
          </a:prstGeom>
          <a:noFill/>
        </p:spPr>
      </p:pic>
      <p:sp>
        <p:nvSpPr>
          <p:cNvPr id="5" name="Inhaltsplatzhalter 4">
            <a:extLst>
              <a:ext uri="{FF2B5EF4-FFF2-40B4-BE49-F238E27FC236}">
                <a16:creationId xmlns:a16="http://schemas.microsoft.com/office/drawing/2014/main" id="{A97608BD-B778-D91D-7BE1-59FCA0CC6A27}"/>
              </a:ext>
            </a:extLst>
          </p:cNvPr>
          <p:cNvSpPr>
            <a:spLocks noGrp="1"/>
          </p:cNvSpPr>
          <p:nvPr>
            <p:ph sz="half" idx="2"/>
          </p:nvPr>
        </p:nvSpPr>
        <p:spPr>
          <a:xfrm>
            <a:off x="5783283" y="1460665"/>
            <a:ext cx="6000729" cy="4489285"/>
          </a:xfrm>
        </p:spPr>
        <p:txBody>
          <a:bodyPr>
            <a:normAutofit lnSpcReduction="10000"/>
          </a:bodyPr>
          <a:lstStyle/>
          <a:p>
            <a:pPr>
              <a:spcBef>
                <a:spcPts val="0"/>
              </a:spcBef>
            </a:pPr>
            <a:r>
              <a:rPr lang="de-DE" sz="2400" dirty="0"/>
              <a:t>Enttäuschte apokalyptische Hoffnungen führen nicht zur Resignation, sondern setzen kreative Lernprozesse in Gand: Reinterpretation der Thora-Tradition</a:t>
            </a:r>
          </a:p>
          <a:p>
            <a:pPr>
              <a:spcBef>
                <a:spcPts val="0"/>
              </a:spcBef>
            </a:pPr>
            <a:r>
              <a:rPr lang="de-DE" sz="2400" dirty="0"/>
              <a:t>Erinnerung, Lernen, Selbsttransformation → Mitverantwortung für die Verwirklichung des Reiches Gottes anhand der Praxis des Jesus von Nazareth im Vertrauen auf den Geist Gottes</a:t>
            </a:r>
          </a:p>
          <a:p>
            <a:pPr>
              <a:spcBef>
                <a:spcPts val="0"/>
              </a:spcBef>
            </a:pPr>
            <a:r>
              <a:rPr lang="de-DE" sz="2400" dirty="0"/>
              <a:t>Krisenumgang: Innehalten, Besinnung, Selbstkritik, Reue, Umkehr, Veränderung des Denkens und Handelns</a:t>
            </a:r>
          </a:p>
          <a:p>
            <a:pPr>
              <a:spcBef>
                <a:spcPts val="0"/>
              </a:spcBef>
            </a:pPr>
            <a:r>
              <a:rPr lang="de-DE" sz="2400" dirty="0"/>
              <a:t>Biblische Texte als Zeugnis, wie das Volk Gottes glauben gelernt hat – immer inmitten von Krisen</a:t>
            </a:r>
          </a:p>
          <a:p>
            <a:pPr>
              <a:spcBef>
                <a:spcPts val="0"/>
              </a:spcBef>
            </a:pPr>
            <a:endParaRPr lang="de-DE" sz="2000" dirty="0"/>
          </a:p>
          <a:p>
            <a:pPr>
              <a:spcBef>
                <a:spcPts val="0"/>
              </a:spcBef>
            </a:pPr>
            <a:endParaRPr lang="de-DE" sz="2000" dirty="0"/>
          </a:p>
          <a:p>
            <a:endParaRPr lang="de-DE" sz="2000" dirty="0"/>
          </a:p>
        </p:txBody>
      </p:sp>
      <p:sp>
        <p:nvSpPr>
          <p:cNvPr id="4" name="Titel 3">
            <a:extLst>
              <a:ext uri="{FF2B5EF4-FFF2-40B4-BE49-F238E27FC236}">
                <a16:creationId xmlns:a16="http://schemas.microsoft.com/office/drawing/2014/main" id="{58537184-146E-E102-DB91-AEFA6B60F47D}"/>
              </a:ext>
            </a:extLst>
          </p:cNvPr>
          <p:cNvSpPr>
            <a:spLocks noGrp="1"/>
          </p:cNvSpPr>
          <p:nvPr>
            <p:ph type="title"/>
          </p:nvPr>
        </p:nvSpPr>
        <p:spPr>
          <a:xfrm>
            <a:off x="3251199" y="404813"/>
            <a:ext cx="8532813" cy="313734"/>
          </a:xfrm>
        </p:spPr>
        <p:txBody>
          <a:bodyPr anchor="b">
            <a:normAutofit/>
          </a:bodyPr>
          <a:lstStyle/>
          <a:p>
            <a:r>
              <a:rPr lang="de-DE" dirty="0"/>
              <a:t>Enttäuschte apokalyptische Hoffnungen als Krisenerfahrung</a:t>
            </a:r>
          </a:p>
        </p:txBody>
      </p:sp>
    </p:spTree>
    <p:extLst>
      <p:ext uri="{BB962C8B-B14F-4D97-AF65-F5344CB8AC3E}">
        <p14:creationId xmlns:p14="http://schemas.microsoft.com/office/powerpoint/2010/main" val="1587078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A97608BD-B778-D91D-7BE1-59FCA0CC6A27}"/>
              </a:ext>
            </a:extLst>
          </p:cNvPr>
          <p:cNvSpPr>
            <a:spLocks noGrp="1"/>
          </p:cNvSpPr>
          <p:nvPr>
            <p:ph sz="half" idx="1"/>
          </p:nvPr>
        </p:nvSpPr>
        <p:spPr>
          <a:xfrm>
            <a:off x="408000" y="1650670"/>
            <a:ext cx="5688000" cy="4091505"/>
          </a:xfrm>
        </p:spPr>
        <p:txBody>
          <a:bodyPr>
            <a:normAutofit/>
          </a:bodyPr>
          <a:lstStyle/>
          <a:p>
            <a:pPr>
              <a:spcBef>
                <a:spcPts val="0"/>
              </a:spcBef>
            </a:pPr>
            <a:r>
              <a:rPr lang="de-DE" sz="2400" dirty="0">
                <a:latin typeface="+mn-lt"/>
              </a:rPr>
              <a:t>Transformative Texte: Biblische Texte zielen auf Öffnung und Verwandlung des menschlichen Geistes</a:t>
            </a:r>
          </a:p>
          <a:p>
            <a:pPr>
              <a:spcBef>
                <a:spcPts val="0"/>
              </a:spcBef>
            </a:pPr>
            <a:r>
              <a:rPr lang="de-DE" sz="2400" dirty="0">
                <a:latin typeface="+mn-lt"/>
              </a:rPr>
              <a:t> Teschuwa (Reue), „Metanoia („Darüber hinaus wahrnehmen, denken“, Umkehr)</a:t>
            </a:r>
          </a:p>
          <a:p>
            <a:pPr>
              <a:spcBef>
                <a:spcPts val="0"/>
              </a:spcBef>
            </a:pPr>
            <a:r>
              <a:rPr lang="de-DE" sz="2400" dirty="0">
                <a:latin typeface="+mn-lt"/>
              </a:rPr>
              <a:t>Hoffnung ist kein passiver Deklinismus, sondern eröffnet Vision auf eine bessere Zukunft, weil Gott seine Versprechen halten und seine Verheißungen einlösen wird</a:t>
            </a:r>
          </a:p>
          <a:p>
            <a:pPr>
              <a:spcBef>
                <a:spcPts val="0"/>
              </a:spcBef>
            </a:pPr>
            <a:r>
              <a:rPr lang="de-DE" sz="2400" dirty="0">
                <a:latin typeface="+mn-lt"/>
              </a:rPr>
              <a:t>Handeln aus erneuertem Geist in der Krise</a:t>
            </a:r>
          </a:p>
          <a:p>
            <a:endParaRPr lang="de-DE" dirty="0"/>
          </a:p>
        </p:txBody>
      </p:sp>
      <p:pic>
        <p:nvPicPr>
          <p:cNvPr id="6" name="Grafik 5">
            <a:extLst>
              <a:ext uri="{FF2B5EF4-FFF2-40B4-BE49-F238E27FC236}">
                <a16:creationId xmlns:a16="http://schemas.microsoft.com/office/drawing/2014/main" id="{B5F9259A-8D75-5BC1-F354-DC58E4A6C5BD}"/>
              </a:ext>
            </a:extLst>
          </p:cNvPr>
          <p:cNvPicPr>
            <a:picLocks noChangeAspect="1"/>
          </p:cNvPicPr>
          <p:nvPr/>
        </p:nvPicPr>
        <p:blipFill>
          <a:blip r:embed="rId2"/>
          <a:stretch>
            <a:fillRect/>
          </a:stretch>
        </p:blipFill>
        <p:spPr>
          <a:xfrm>
            <a:off x="6836753" y="1596949"/>
            <a:ext cx="4113187" cy="4113187"/>
          </a:xfrm>
          <a:prstGeom prst="rect">
            <a:avLst/>
          </a:prstGeom>
          <a:noFill/>
        </p:spPr>
      </p:pic>
      <p:sp>
        <p:nvSpPr>
          <p:cNvPr id="4" name="Titel 3">
            <a:extLst>
              <a:ext uri="{FF2B5EF4-FFF2-40B4-BE49-F238E27FC236}">
                <a16:creationId xmlns:a16="http://schemas.microsoft.com/office/drawing/2014/main" id="{58537184-146E-E102-DB91-AEFA6B60F47D}"/>
              </a:ext>
            </a:extLst>
          </p:cNvPr>
          <p:cNvSpPr>
            <a:spLocks noGrp="1"/>
          </p:cNvSpPr>
          <p:nvPr>
            <p:ph type="title"/>
          </p:nvPr>
        </p:nvSpPr>
        <p:spPr>
          <a:xfrm>
            <a:off x="3251199" y="404813"/>
            <a:ext cx="8532813" cy="313734"/>
          </a:xfrm>
        </p:spPr>
        <p:txBody>
          <a:bodyPr anchor="b">
            <a:normAutofit/>
          </a:bodyPr>
          <a:lstStyle/>
          <a:p>
            <a:endParaRPr lang="de-DE" dirty="0"/>
          </a:p>
        </p:txBody>
      </p:sp>
      <p:sp>
        <p:nvSpPr>
          <p:cNvPr id="17" name="Text Placeholder 4">
            <a:extLst>
              <a:ext uri="{FF2B5EF4-FFF2-40B4-BE49-F238E27FC236}">
                <a16:creationId xmlns:a16="http://schemas.microsoft.com/office/drawing/2014/main" id="{2972AC02-EC72-E6EC-2255-52E65F80CE89}"/>
              </a:ext>
            </a:extLst>
          </p:cNvPr>
          <p:cNvSpPr>
            <a:spLocks noGrp="1"/>
          </p:cNvSpPr>
          <p:nvPr>
            <p:ph type="body" sz="quarter" idx="19"/>
          </p:nvPr>
        </p:nvSpPr>
        <p:spPr>
          <a:xfrm>
            <a:off x="407988" y="5820569"/>
            <a:ext cx="4395787" cy="232990"/>
          </a:xfrm>
        </p:spPr>
        <p:txBody>
          <a:bodyPr/>
          <a:lstStyle/>
          <a:p>
            <a:endParaRPr lang="en-US"/>
          </a:p>
        </p:txBody>
      </p:sp>
      <p:sp>
        <p:nvSpPr>
          <p:cNvPr id="19" name="Text Placeholder 5">
            <a:extLst>
              <a:ext uri="{FF2B5EF4-FFF2-40B4-BE49-F238E27FC236}">
                <a16:creationId xmlns:a16="http://schemas.microsoft.com/office/drawing/2014/main" id="{881C1B6B-2B9D-3965-19B5-3D1AC0F5C3B1}"/>
              </a:ext>
            </a:extLst>
          </p:cNvPr>
          <p:cNvSpPr>
            <a:spLocks noGrp="1"/>
          </p:cNvSpPr>
          <p:nvPr>
            <p:ph type="body" sz="quarter" idx="20"/>
          </p:nvPr>
        </p:nvSpPr>
        <p:spPr>
          <a:xfrm>
            <a:off x="6384759" y="5820569"/>
            <a:ext cx="4395787" cy="232990"/>
          </a:xfrm>
        </p:spPr>
        <p:txBody>
          <a:bodyPr/>
          <a:lstStyle/>
          <a:p>
            <a:endParaRPr lang="en-US"/>
          </a:p>
        </p:txBody>
      </p:sp>
    </p:spTree>
    <p:extLst>
      <p:ext uri="{BB962C8B-B14F-4D97-AF65-F5344CB8AC3E}">
        <p14:creationId xmlns:p14="http://schemas.microsoft.com/office/powerpoint/2010/main" val="617018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a:extLst>
              <a:ext uri="{FF2B5EF4-FFF2-40B4-BE49-F238E27FC236}">
                <a16:creationId xmlns:a16="http://schemas.microsoft.com/office/drawing/2014/main" id="{D4F05D82-AA46-5D3B-9EB5-23AF6E1E39B8}"/>
              </a:ext>
            </a:extLst>
          </p:cNvPr>
          <p:cNvSpPr>
            <a:spLocks noGrp="1"/>
          </p:cNvSpPr>
          <p:nvPr>
            <p:ph idx="1"/>
          </p:nvPr>
        </p:nvSpPr>
        <p:spPr>
          <a:xfrm>
            <a:off x="407987" y="1874520"/>
            <a:ext cx="11376026" cy="4073955"/>
          </a:xfrm>
        </p:spPr>
        <p:txBody>
          <a:bodyPr/>
          <a:lstStyle/>
          <a:p>
            <a:r>
              <a:rPr lang="de-DE" dirty="0"/>
              <a:t>Krisen sind notwendig: Solange das Reich Gottes nicht angebrochen ist, wird es immer Krisen geben müssen – denn alles, was dem Reich Gottes nicht entspricht, muss vergehen.</a:t>
            </a:r>
          </a:p>
          <a:p>
            <a:pPr lvl="1"/>
            <a:r>
              <a:rPr lang="de-DE" b="0" i="0" dirty="0">
                <a:solidFill>
                  <a:srgbClr val="303030"/>
                </a:solidFill>
                <a:effectLst/>
                <a:highlight>
                  <a:srgbClr val="FFFFFF"/>
                </a:highlight>
                <a:latin typeface="Open Sans" panose="020B0606030504020204" pitchFamily="34" charset="0"/>
              </a:rPr>
              <a:t>denn wenn dieses Vorhaben oder dieses Werk von Menschen stammt, wird es zerstört werden;</a:t>
            </a:r>
            <a:r>
              <a:rPr lang="de-DE" dirty="0"/>
              <a:t> </a:t>
            </a:r>
            <a:r>
              <a:rPr lang="de-DE" b="0" i="0" dirty="0">
                <a:solidFill>
                  <a:srgbClr val="303030"/>
                </a:solidFill>
                <a:effectLst/>
                <a:highlight>
                  <a:srgbClr val="FFFFFF"/>
                </a:highlight>
                <a:latin typeface="Open Sans" panose="020B0606030504020204" pitchFamily="34" charset="0"/>
              </a:rPr>
              <a:t>stammt es aber von Gott, so könnt ihr sie nicht vernichten; sonst werdet ihr noch als Kämpfer gegen Gott dastehen.  (Apg 5.39)</a:t>
            </a:r>
            <a:endParaRPr lang="de-DE" dirty="0"/>
          </a:p>
          <a:p>
            <a:r>
              <a:rPr lang="de-DE" dirty="0"/>
              <a:t>Idealiter aber nicht durch Gewalt, sondern durch eigenen, aktiven Beitrag zum Reich Gottes – denn das RG kommt nur durch Krisen hindurch zur Welt.</a:t>
            </a:r>
          </a:p>
          <a:p>
            <a:r>
              <a:rPr lang="de-DE" dirty="0"/>
              <a:t>Deshalb steht die Umkehr (Versöhnung mit Gott, teschuwa, metanioa) im Zentrum des christlichen Weges: Jesus kehrt aus der Wüste zurück: Mk 1.15</a:t>
            </a:r>
          </a:p>
          <a:p>
            <a:pPr marL="0" indent="0" algn="ctr">
              <a:buNone/>
            </a:pPr>
            <a:r>
              <a:rPr lang="de-DE" b="0" i="0" dirty="0">
                <a:solidFill>
                  <a:srgbClr val="303030"/>
                </a:solidFill>
                <a:effectLst/>
                <a:highlight>
                  <a:srgbClr val="FFFFFF"/>
                </a:highlight>
                <a:latin typeface="Open Sans" panose="020B0606030504020204" pitchFamily="34" charset="0"/>
              </a:rPr>
              <a:t>„Die Zeit ist erfüllt, das Reich Gottes ist nahe. Kehrt um, und glaubt an das Evangelium!“</a:t>
            </a:r>
            <a:endParaRPr lang="de-DE" dirty="0"/>
          </a:p>
        </p:txBody>
      </p:sp>
      <p:sp>
        <p:nvSpPr>
          <p:cNvPr id="7" name="Titel 6">
            <a:extLst>
              <a:ext uri="{FF2B5EF4-FFF2-40B4-BE49-F238E27FC236}">
                <a16:creationId xmlns:a16="http://schemas.microsoft.com/office/drawing/2014/main" id="{F7246574-114F-A261-D7B3-AA9FDF8AD63B}"/>
              </a:ext>
            </a:extLst>
          </p:cNvPr>
          <p:cNvSpPr>
            <a:spLocks noGrp="1"/>
          </p:cNvSpPr>
          <p:nvPr>
            <p:ph type="title"/>
          </p:nvPr>
        </p:nvSpPr>
        <p:spPr/>
        <p:txBody>
          <a:bodyPr/>
          <a:lstStyle/>
          <a:p>
            <a:r>
              <a:rPr lang="de-DE" dirty="0"/>
              <a:t>Konsequenzen</a:t>
            </a:r>
          </a:p>
        </p:txBody>
      </p:sp>
    </p:spTree>
    <p:extLst>
      <p:ext uri="{BB962C8B-B14F-4D97-AF65-F5344CB8AC3E}">
        <p14:creationId xmlns:p14="http://schemas.microsoft.com/office/powerpoint/2010/main" val="2812082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743734F-41FB-A271-4349-F4C865F707E7}"/>
              </a:ext>
            </a:extLst>
          </p:cNvPr>
          <p:cNvSpPr>
            <a:spLocks noGrp="1"/>
          </p:cNvSpPr>
          <p:nvPr>
            <p:ph type="ctrTitle"/>
          </p:nvPr>
        </p:nvSpPr>
        <p:spPr/>
        <p:txBody>
          <a:bodyPr/>
          <a:lstStyle/>
          <a:p>
            <a:r>
              <a:rPr lang="de-DE" dirty="0"/>
              <a:t>Krise als „Lernorte“ des Glaubens – für heute</a:t>
            </a:r>
          </a:p>
        </p:txBody>
      </p:sp>
      <p:sp>
        <p:nvSpPr>
          <p:cNvPr id="8" name="Untertitel 7">
            <a:extLst>
              <a:ext uri="{FF2B5EF4-FFF2-40B4-BE49-F238E27FC236}">
                <a16:creationId xmlns:a16="http://schemas.microsoft.com/office/drawing/2014/main" id="{3EACFFF0-56C5-1BB1-6B6C-3BB196D8F539}"/>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215263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4000041F-12FF-9661-702F-D04B2621F7EB}"/>
              </a:ext>
            </a:extLst>
          </p:cNvPr>
          <p:cNvSpPr>
            <a:spLocks noGrp="1"/>
          </p:cNvSpPr>
          <p:nvPr>
            <p:ph idx="1"/>
          </p:nvPr>
        </p:nvSpPr>
        <p:spPr>
          <a:xfrm>
            <a:off x="407987" y="994410"/>
            <a:ext cx="11376026" cy="5166360"/>
          </a:xfrm>
        </p:spPr>
        <p:txBody>
          <a:bodyPr/>
          <a:lstStyle/>
          <a:p>
            <a:r>
              <a:rPr lang="de-DE" sz="2000" dirty="0"/>
              <a:t>Es gibt kein Christsein ohne Krise – Krise ist Wachstum, Reifung – Christsein gibt es nicht ohne Kreuz</a:t>
            </a:r>
          </a:p>
          <a:p>
            <a:r>
              <a:rPr lang="de-DE" sz="2000" dirty="0"/>
              <a:t>Dogma hat das leider weitgehend unsichtbar gemacht, indem man den Glauben in Lehren verwandelt hat, an die es zu glauben gilt.</a:t>
            </a:r>
          </a:p>
          <a:p>
            <a:r>
              <a:rPr lang="de-DE" sz="2000" dirty="0"/>
              <a:t>Bibel lehrt, dass Glaube eine Beziehungsgeschichte, ein Transformationsprozess ist, der aus Krisen wächst, in Krisen geprüft und verwandelt wird und auf diese Weise hilft, Krisen zu bestehen und sich in ihnen zu bewähren: in Vertrauen und Gelassenheit, auf dem Weg von Glaube, Hoffnung und Liebe, und im Ringen um Sinn, Recht und Gerechtigkeit</a:t>
            </a:r>
          </a:p>
          <a:p>
            <a:r>
              <a:rPr lang="de-DE" sz="2000" dirty="0"/>
              <a:t>Lernen als zentraler religiöser Transformations-Prozess (Jünger sind „Lernende“!)</a:t>
            </a:r>
          </a:p>
          <a:p>
            <a:pPr lvl="1"/>
            <a:r>
              <a:rPr lang="de-DE" sz="2000" dirty="0"/>
              <a:t>„ganzheitlich“ und außerhalb der Komfortzone → Aufbruch in die Krise hinein und nicht Rückzug</a:t>
            </a:r>
          </a:p>
          <a:p>
            <a:pPr lvl="1"/>
            <a:r>
              <a:rPr lang="de-DE" sz="2000" dirty="0"/>
              <a:t>Veränderung des Denkens und Handelns durch durchlebte und durchlittene Erfahrung </a:t>
            </a:r>
          </a:p>
          <a:p>
            <a:pPr lvl="1"/>
            <a:r>
              <a:rPr lang="de-DE" sz="2000" dirty="0"/>
              <a:t>Orientierung an der Tradition durch Erinnerung und geistig-geistliche Vertiefung (aktive Aneignung und Kontextualisierung durch Interpretation der Tradition im Kontext der Gegenwartskrisen)</a:t>
            </a:r>
          </a:p>
          <a:p>
            <a:r>
              <a:rPr lang="de-DE" sz="2000" dirty="0"/>
              <a:t>Seien Sie beunruhigt, wenn Sie keine Krisen erleben!</a:t>
            </a:r>
          </a:p>
          <a:p>
            <a:r>
              <a:rPr lang="de-DE" sz="2000" dirty="0"/>
              <a:t>Krisen sind die besten Zeiten, um vertieft glauben zu lernen – verlangt nach Verinnerlichung und Aufbruch nach außen.</a:t>
            </a:r>
          </a:p>
        </p:txBody>
      </p:sp>
      <p:sp>
        <p:nvSpPr>
          <p:cNvPr id="4" name="Titel 3">
            <a:extLst>
              <a:ext uri="{FF2B5EF4-FFF2-40B4-BE49-F238E27FC236}">
                <a16:creationId xmlns:a16="http://schemas.microsoft.com/office/drawing/2014/main" id="{DE64AC1E-3F5C-1C7C-EBF0-FC93FBDF3B73}"/>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4199845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9E8524E-F2A1-9239-B895-0283012B080B}"/>
              </a:ext>
            </a:extLst>
          </p:cNvPr>
          <p:cNvSpPr>
            <a:spLocks noGrp="1"/>
          </p:cNvSpPr>
          <p:nvPr>
            <p:ph idx="1"/>
          </p:nvPr>
        </p:nvSpPr>
        <p:spPr>
          <a:xfrm>
            <a:off x="407987" y="1200150"/>
            <a:ext cx="11376026" cy="4748325"/>
          </a:xfrm>
        </p:spPr>
        <p:txBody>
          <a:bodyPr/>
          <a:lstStyle/>
          <a:p>
            <a:r>
              <a:rPr lang="de-DE" b="1" dirty="0"/>
              <a:t>Gottes Gegenwart im Aufbruch in die Befreiung: </a:t>
            </a:r>
          </a:p>
          <a:p>
            <a:pPr lvl="1"/>
            <a:r>
              <a:rPr lang="de-DE" dirty="0">
                <a:solidFill>
                  <a:srgbClr val="303030"/>
                </a:solidFill>
                <a:highlight>
                  <a:srgbClr val="FFFFFF"/>
                </a:highlight>
              </a:rPr>
              <a:t>Gott hat das Leid seines Volkes gesehen und sendet Moses zum Pharao: „</a:t>
            </a:r>
            <a:r>
              <a:rPr lang="de-DE" b="0" i="0" dirty="0">
                <a:solidFill>
                  <a:srgbClr val="303030"/>
                </a:solidFill>
                <a:effectLst/>
                <a:highlight>
                  <a:srgbClr val="FFFFFF"/>
                </a:highlight>
              </a:rPr>
              <a:t>Da antwortete Gott dem Mose: Ich bin der «Ich-bin-da». Und er fuhr fort: So sollst du zu den Israeliten sagen: Der «Ich-bin-da» hat mich zu euch gesandt.“ (Ex 3,14) </a:t>
            </a:r>
            <a:endParaRPr lang="de-DE" dirty="0"/>
          </a:p>
          <a:p>
            <a:r>
              <a:rPr lang="de-DE" b="1" dirty="0"/>
              <a:t>Abraham verhandelt mit Gott über das Schicksal </a:t>
            </a:r>
            <a:r>
              <a:rPr lang="de-DE" dirty="0"/>
              <a:t>Sodoms und Gomorras: „ </a:t>
            </a:r>
            <a:r>
              <a:rPr lang="de-DE" b="0" i="0" dirty="0">
                <a:solidFill>
                  <a:srgbClr val="303030"/>
                </a:solidFill>
                <a:effectLst/>
                <a:highlight>
                  <a:srgbClr val="FFFFFF"/>
                </a:highlight>
              </a:rPr>
              <a:t>Vielleicht gibt es fünfzig Gerechte in der Stadt: Willst du auch sie wegraffen und nicht doch dem Ort vergeben wegen der fünfzig Gerechten dort? Das kannst du doch nicht tun, die Gerechten zusammen mit den Ruchlosen umbringen. Dann ginge es ja dem Gerechten genauso wie dem Ruchlosen. Das kannst du doch nicht tun. Sollte sich der Richter über die ganze Erde nicht an das Recht halten?“ (Gen 18, 24-25)</a:t>
            </a:r>
          </a:p>
          <a:p>
            <a:r>
              <a:rPr lang="de-DE" b="1" dirty="0">
                <a:solidFill>
                  <a:srgbClr val="303030"/>
                </a:solidFill>
                <a:highlight>
                  <a:srgbClr val="FFFFFF"/>
                </a:highlight>
              </a:rPr>
              <a:t>Hiob rechtet mit Gott: </a:t>
            </a:r>
            <a:r>
              <a:rPr lang="de-DE" dirty="0">
                <a:solidFill>
                  <a:srgbClr val="303030"/>
                </a:solidFill>
                <a:highlight>
                  <a:srgbClr val="FFFFFF"/>
                </a:highlight>
              </a:rPr>
              <a:t>„</a:t>
            </a:r>
            <a:r>
              <a:rPr lang="de-DE" b="0" i="0" dirty="0">
                <a:solidFill>
                  <a:srgbClr val="303030"/>
                </a:solidFill>
                <a:effectLst/>
                <a:highlight>
                  <a:srgbClr val="FFFFFF"/>
                </a:highlight>
              </a:rPr>
              <a:t>Doch ich will zum Allmächtigen reden, / mit Gott zu rechten ist mein Wunsch.“ (</a:t>
            </a:r>
            <a:r>
              <a:rPr lang="de-DE" b="0" i="0" dirty="0" err="1">
                <a:solidFill>
                  <a:srgbClr val="303030"/>
                </a:solidFill>
                <a:effectLst/>
                <a:highlight>
                  <a:srgbClr val="FFFFFF"/>
                </a:highlight>
              </a:rPr>
              <a:t>Ij</a:t>
            </a:r>
            <a:r>
              <a:rPr lang="de-DE" b="0" i="0" dirty="0">
                <a:solidFill>
                  <a:srgbClr val="303030"/>
                </a:solidFill>
                <a:effectLst/>
                <a:highlight>
                  <a:srgbClr val="FFFFFF"/>
                </a:highlight>
              </a:rPr>
              <a:t> 13,3)</a:t>
            </a:r>
          </a:p>
          <a:p>
            <a:r>
              <a:rPr lang="de-DE" b="1" dirty="0">
                <a:solidFill>
                  <a:srgbClr val="303030"/>
                </a:solidFill>
                <a:highlight>
                  <a:srgbClr val="FFFFFF"/>
                </a:highlight>
              </a:rPr>
              <a:t>Joh 14,6: </a:t>
            </a:r>
            <a:r>
              <a:rPr lang="de-DE" dirty="0">
                <a:solidFill>
                  <a:srgbClr val="303030"/>
                </a:solidFill>
                <a:highlight>
                  <a:srgbClr val="FFFFFF"/>
                </a:highlight>
              </a:rPr>
              <a:t>„</a:t>
            </a:r>
            <a:r>
              <a:rPr lang="de-DE" b="0" i="0" dirty="0">
                <a:solidFill>
                  <a:srgbClr val="303030"/>
                </a:solidFill>
                <a:effectLst/>
                <a:highlight>
                  <a:srgbClr val="FFFFFF"/>
                </a:highlight>
              </a:rPr>
              <a:t>Jesus sagte zu ihm: Ich bin der </a:t>
            </a:r>
            <a:r>
              <a:rPr lang="de-DE" b="1" i="0" dirty="0">
                <a:solidFill>
                  <a:srgbClr val="303030"/>
                </a:solidFill>
                <a:effectLst/>
                <a:highlight>
                  <a:srgbClr val="FFFFFF"/>
                </a:highlight>
              </a:rPr>
              <a:t>Weg</a:t>
            </a:r>
            <a:r>
              <a:rPr lang="de-DE" b="0" i="0" dirty="0">
                <a:solidFill>
                  <a:srgbClr val="303030"/>
                </a:solidFill>
                <a:effectLst/>
                <a:highlight>
                  <a:srgbClr val="FFFFFF"/>
                </a:highlight>
              </a:rPr>
              <a:t> und die </a:t>
            </a:r>
            <a:r>
              <a:rPr lang="de-DE" b="1" i="0" dirty="0">
                <a:solidFill>
                  <a:srgbClr val="303030"/>
                </a:solidFill>
                <a:effectLst/>
                <a:highlight>
                  <a:srgbClr val="FFFFFF"/>
                </a:highlight>
              </a:rPr>
              <a:t>Wahrheit</a:t>
            </a:r>
            <a:r>
              <a:rPr lang="de-DE" b="0" i="0" dirty="0">
                <a:solidFill>
                  <a:srgbClr val="303030"/>
                </a:solidFill>
                <a:effectLst/>
                <a:highlight>
                  <a:srgbClr val="FFFFFF"/>
                </a:highlight>
              </a:rPr>
              <a:t> und das </a:t>
            </a:r>
            <a:r>
              <a:rPr lang="de-DE" b="1" i="0" dirty="0">
                <a:solidFill>
                  <a:srgbClr val="303030"/>
                </a:solidFill>
                <a:effectLst/>
                <a:highlight>
                  <a:srgbClr val="FFFFFF"/>
                </a:highlight>
              </a:rPr>
              <a:t>Leben</a:t>
            </a:r>
            <a:r>
              <a:rPr lang="de-DE" b="0" i="0" dirty="0">
                <a:solidFill>
                  <a:srgbClr val="303030"/>
                </a:solidFill>
                <a:effectLst/>
                <a:highlight>
                  <a:srgbClr val="FFFFFF"/>
                </a:highlight>
              </a:rPr>
              <a:t>; niemand kommt zum Vater außer durch mich.“</a:t>
            </a:r>
            <a:endParaRPr lang="de-DE" dirty="0"/>
          </a:p>
          <a:p>
            <a:pPr marL="0" indent="0">
              <a:buNone/>
            </a:pPr>
            <a:endParaRPr lang="de-DE" dirty="0"/>
          </a:p>
        </p:txBody>
      </p:sp>
      <p:sp>
        <p:nvSpPr>
          <p:cNvPr id="3" name="Titel 2">
            <a:extLst>
              <a:ext uri="{FF2B5EF4-FFF2-40B4-BE49-F238E27FC236}">
                <a16:creationId xmlns:a16="http://schemas.microsoft.com/office/drawing/2014/main" id="{958735BD-2076-7FBE-8520-061B6C0455EF}"/>
              </a:ext>
            </a:extLst>
          </p:cNvPr>
          <p:cNvSpPr>
            <a:spLocks noGrp="1"/>
          </p:cNvSpPr>
          <p:nvPr>
            <p:ph type="title"/>
          </p:nvPr>
        </p:nvSpPr>
        <p:spPr/>
        <p:txBody>
          <a:bodyPr/>
          <a:lstStyle/>
          <a:p>
            <a:r>
              <a:rPr lang="de-DE" dirty="0"/>
              <a:t>Ein paar Erinnerungen am Ende</a:t>
            </a:r>
          </a:p>
        </p:txBody>
      </p:sp>
    </p:spTree>
    <p:extLst>
      <p:ext uri="{BB962C8B-B14F-4D97-AF65-F5344CB8AC3E}">
        <p14:creationId xmlns:p14="http://schemas.microsoft.com/office/powerpoint/2010/main" val="27343590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ELECTEDLANGUAGE" val="German Austria"/>
</p:tagLst>
</file>

<file path=ppt/theme/theme1.xml><?xml version="1.0" encoding="utf-8"?>
<a:theme xmlns:a="http://schemas.openxmlformats.org/drawingml/2006/main" name="Uni_Wien_klassisch_SourceSansPro">
  <a:themeElements>
    <a:clrScheme name="Universität_Wien">
      <a:dk1>
        <a:sysClr val="windowText" lastClr="000000"/>
      </a:dk1>
      <a:lt1>
        <a:sysClr val="window" lastClr="FFFFFF"/>
      </a:lt1>
      <a:dk2>
        <a:srgbClr val="666666"/>
      </a:dk2>
      <a:lt2>
        <a:srgbClr val="E0E0E0"/>
      </a:lt2>
      <a:accent1>
        <a:srgbClr val="0063A6"/>
      </a:accent1>
      <a:accent2>
        <a:srgbClr val="A71C49"/>
      </a:accent2>
      <a:accent3>
        <a:srgbClr val="DD4814"/>
      </a:accent3>
      <a:accent4>
        <a:srgbClr val="F6A800"/>
      </a:accent4>
      <a:accent5>
        <a:srgbClr val="94C154"/>
      </a:accent5>
      <a:accent6>
        <a:srgbClr val="11897A"/>
      </a:accent6>
      <a:hlink>
        <a:srgbClr val="0063A6"/>
      </a:hlink>
      <a:folHlink>
        <a:srgbClr val="0063A6"/>
      </a:folHlink>
    </a:clrScheme>
    <a:fontScheme name="Uni Wien Image">
      <a:majorFont>
        <a:latin typeface="Source Sans Pro Semibold"/>
        <a:ea typeface=""/>
        <a:cs typeface=""/>
      </a:majorFont>
      <a:minorFont>
        <a:latin typeface="Source Sans Pro Light"/>
        <a:ea typeface=""/>
        <a:cs typeface=""/>
      </a:minorFont>
    </a:fontScheme>
    <a:fmtScheme name="Subtile Körper">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lumMod val="90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orlage_klassisch_SourceSansPro.potx" id="{4B933040-03E0-4E5F-9D08-CE7D59DBDA72}" vid="{696DCC71-B0DE-4324-84B4-C325813A066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Uni Wien Promotion">
      <a:majorFont>
        <a:latin typeface="Source Sans Pro Light"/>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Universität Wien Klassisch">
      <a:majorFont>
        <a:latin typeface="Source Sans Pro Semibold"/>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Vorlage_klassisch_SourceSansPro</Template>
  <TotalTime>0</TotalTime>
  <Words>2809</Words>
  <Application>Microsoft Office PowerPoint</Application>
  <PresentationFormat>Breitbild</PresentationFormat>
  <Paragraphs>128</Paragraphs>
  <Slides>23</Slides>
  <Notes>2</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23</vt:i4>
      </vt:variant>
    </vt:vector>
  </HeadingPairs>
  <TitlesOfParts>
    <vt:vector size="33" baseType="lpstr">
      <vt:lpstr>Aptos</vt:lpstr>
      <vt:lpstr>Arial</vt:lpstr>
      <vt:lpstr>Calibri</vt:lpstr>
      <vt:lpstr>Open Sans</vt:lpstr>
      <vt:lpstr>Source Sans Pro</vt:lpstr>
      <vt:lpstr>Source Sans Pro Light</vt:lpstr>
      <vt:lpstr>Source Sans Pro Semibold</vt:lpstr>
      <vt:lpstr>Times New Roman</vt:lpstr>
      <vt:lpstr>Wingdings</vt:lpstr>
      <vt:lpstr>Uni_Wien_klassisch_SourceSansPro</vt:lpstr>
      <vt:lpstr>    In und aus Krisen leben: Zur Matrix des biblisch bezeugten Glaubens</vt:lpstr>
      <vt:lpstr>Aufbau</vt:lpstr>
      <vt:lpstr>Was ist eine „Krise“?</vt:lpstr>
      <vt:lpstr>Hinführung</vt:lpstr>
      <vt:lpstr>„Krise“  als Kontingenzerfahrung (J. Rüsen)</vt:lpstr>
      <vt:lpstr>„Krise“ als „bedrohte Ordnung“ und „Prüfung“</vt:lpstr>
      <vt:lpstr>Konsequenzen </vt:lpstr>
      <vt:lpstr>Christsein in der Krise</vt:lpstr>
      <vt:lpstr>Idealtypische Unterscheidung von drei Krisenformen (Rüsen)</vt:lpstr>
      <vt:lpstr>PowerPoint-Präsentation</vt:lpstr>
      <vt:lpstr>PowerPoint-Präsentation</vt:lpstr>
      <vt:lpstr>Bibel als „Krisen-Transformations“-Literatur</vt:lpstr>
      <vt:lpstr>PowerPoint-Präsentation</vt:lpstr>
      <vt:lpstr>PowerPoint-Präsentation</vt:lpstr>
      <vt:lpstr>Biblische Texte ermöglichen …</vt:lpstr>
      <vt:lpstr>Die Jesus-Bewegung in Dauer-Krise</vt:lpstr>
      <vt:lpstr>Die Jesus-Bewegung in der Dauerkrise</vt:lpstr>
      <vt:lpstr>Enttäuschte apokalyptische Hoffnungen als Krisenerfahrung</vt:lpstr>
      <vt:lpstr>PowerPoint-Präsentation</vt:lpstr>
      <vt:lpstr>Konsequenzen</vt:lpstr>
      <vt:lpstr>Krise als „Lernorte“ des Glaubens – für heute</vt:lpstr>
      <vt:lpstr>PowerPoint-Präsentation</vt:lpstr>
      <vt:lpstr>Ein paar Erinnerungen am Ende</vt:lpstr>
    </vt:vector>
  </TitlesOfParts>
  <Company>Universität Wien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Florian Laval</dc:creator>
  <cp:lastModifiedBy>Regina Polak</cp:lastModifiedBy>
  <cp:revision>120</cp:revision>
  <dcterms:created xsi:type="dcterms:W3CDTF">2021-01-29T09:23:27Z</dcterms:created>
  <dcterms:modified xsi:type="dcterms:W3CDTF">2024-05-23T18:53:39Z</dcterms:modified>
</cp:coreProperties>
</file>